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16"/>
  </p:notesMasterIdLst>
  <p:handoutMasterIdLst>
    <p:handoutMasterId r:id="rId17"/>
  </p:handoutMasterIdLst>
  <p:sldIdLst>
    <p:sldId id="669" r:id="rId2"/>
    <p:sldId id="670" r:id="rId3"/>
    <p:sldId id="671" r:id="rId4"/>
    <p:sldId id="679" r:id="rId5"/>
    <p:sldId id="680" r:id="rId6"/>
    <p:sldId id="672" r:id="rId7"/>
    <p:sldId id="673" r:id="rId8"/>
    <p:sldId id="674" r:id="rId9"/>
    <p:sldId id="675" r:id="rId10"/>
    <p:sldId id="539" r:id="rId11"/>
    <p:sldId id="541" r:id="rId12"/>
    <p:sldId id="540" r:id="rId13"/>
    <p:sldId id="642" r:id="rId14"/>
    <p:sldId id="647" r:id="rId15"/>
  </p:sldIdLst>
  <p:sldSz cx="9144000" cy="5143500" type="screen16x9"/>
  <p:notesSz cx="6858000" cy="9947275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8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203" userDrawn="1">
          <p15:clr>
            <a:srgbClr val="A4A3A4"/>
          </p15:clr>
        </p15:guide>
        <p15:guide id="4" pos="2211" userDrawn="1">
          <p15:clr>
            <a:srgbClr val="A4A3A4"/>
          </p15:clr>
        </p15:guide>
        <p15:guide id="5" orient="horz" pos="3197" userDrawn="1">
          <p15:clr>
            <a:srgbClr val="A4A3A4"/>
          </p15:clr>
        </p15:guide>
        <p15:guide id="6" orient="horz" pos="3173" userDrawn="1">
          <p15:clr>
            <a:srgbClr val="A4A3A4"/>
          </p15:clr>
        </p15:guide>
        <p15:guide id="7" pos="2208" userDrawn="1">
          <p15:clr>
            <a:srgbClr val="A4A3A4"/>
          </p15:clr>
        </p15:guide>
        <p15:guide id="8" pos="2182" userDrawn="1">
          <p15:clr>
            <a:srgbClr val="A4A3A4"/>
          </p15:clr>
        </p15:guide>
        <p15:guide id="9" orient="horz" pos="3208" userDrawn="1">
          <p15:clr>
            <a:srgbClr val="A4A3A4"/>
          </p15:clr>
        </p15:guide>
        <p15:guide id="10" orient="horz" pos="3183" userDrawn="1">
          <p15:clr>
            <a:srgbClr val="A4A3A4"/>
          </p15:clr>
        </p15:guide>
        <p15:guide id="11" orient="horz" pos="3178" userDrawn="1">
          <p15:clr>
            <a:srgbClr val="A4A3A4"/>
          </p15:clr>
        </p15:guide>
        <p15:guide id="12" orient="horz" pos="3154" userDrawn="1">
          <p15:clr>
            <a:srgbClr val="A4A3A4"/>
          </p15:clr>
        </p15:guide>
        <p15:guide id="13" pos="2219" userDrawn="1">
          <p15:clr>
            <a:srgbClr val="A4A3A4"/>
          </p15:clr>
        </p15:guide>
        <p15:guide id="14" pos="2193" userDrawn="1">
          <p15:clr>
            <a:srgbClr val="A4A3A4"/>
          </p15:clr>
        </p15:guide>
        <p15:guide id="15" pos="2190" userDrawn="1">
          <p15:clr>
            <a:srgbClr val="A4A3A4"/>
          </p15:clr>
        </p15:guide>
        <p15:guide id="16" pos="2164" userDrawn="1">
          <p15:clr>
            <a:srgbClr val="A4A3A4"/>
          </p15:clr>
        </p15:guide>
        <p15:guide id="17" orient="horz" pos="3207" userDrawn="1">
          <p15:clr>
            <a:srgbClr val="A4A3A4"/>
          </p15:clr>
        </p15:guide>
        <p15:guide id="18" orient="horz" pos="3181" userDrawn="1">
          <p15:clr>
            <a:srgbClr val="A4A3A4"/>
          </p15:clr>
        </p15:guide>
        <p15:guide id="19" orient="horz" pos="3176" userDrawn="1">
          <p15:clr>
            <a:srgbClr val="A4A3A4"/>
          </p15:clr>
        </p15:guide>
        <p15:guide id="20" orient="horz" pos="3152" userDrawn="1">
          <p15:clr>
            <a:srgbClr val="A4A3A4"/>
          </p15:clr>
        </p15:guide>
        <p15:guide id="21" orient="horz" pos="3186" userDrawn="1">
          <p15:clr>
            <a:srgbClr val="A4A3A4"/>
          </p15:clr>
        </p15:guide>
        <p15:guide id="22" orient="horz" pos="3162" userDrawn="1">
          <p15:clr>
            <a:srgbClr val="A4A3A4"/>
          </p15:clr>
        </p15:guide>
        <p15:guide id="23" orient="horz" pos="3157" userDrawn="1">
          <p15:clr>
            <a:srgbClr val="A4A3A4"/>
          </p15:clr>
        </p15:guide>
        <p15:guide id="24" orient="horz" pos="3133" userDrawn="1">
          <p15:clr>
            <a:srgbClr val="A4A3A4"/>
          </p15:clr>
        </p15:guide>
        <p15:guide id="25" pos="2233" userDrawn="1">
          <p15:clr>
            <a:srgbClr val="A4A3A4"/>
          </p15:clr>
        </p15:guide>
        <p15:guide id="26" pos="2207" userDrawn="1">
          <p15:clr>
            <a:srgbClr val="A4A3A4"/>
          </p15:clr>
        </p15:guide>
        <p15:guide id="27" pos="2204" userDrawn="1">
          <p15:clr>
            <a:srgbClr val="A4A3A4"/>
          </p15:clr>
        </p15:guide>
        <p15:guide id="28" pos="2178" userDrawn="1">
          <p15:clr>
            <a:srgbClr val="A4A3A4"/>
          </p15:clr>
        </p15:guide>
        <p15:guide id="29" pos="2215" userDrawn="1">
          <p15:clr>
            <a:srgbClr val="A4A3A4"/>
          </p15:clr>
        </p15:guide>
        <p15:guide id="30" pos="2189" userDrawn="1">
          <p15:clr>
            <a:srgbClr val="A4A3A4"/>
          </p15:clr>
        </p15:guide>
        <p15:guide id="31" pos="2186" userDrawn="1">
          <p15:clr>
            <a:srgbClr val="A4A3A4"/>
          </p15:clr>
        </p15:guide>
        <p15:guide id="3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EFF0F1"/>
    <a:srgbClr val="E9EFF7"/>
    <a:srgbClr val="FFFF99"/>
    <a:srgbClr val="080808"/>
    <a:srgbClr val="FFFFCC"/>
    <a:srgbClr val="DCE6F2"/>
    <a:srgbClr val="85A7D1"/>
    <a:srgbClr val="C8D7EA"/>
    <a:srgbClr val="A9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1" autoAdjust="0"/>
  </p:normalViewPr>
  <p:slideViewPr>
    <p:cSldViewPr>
      <p:cViewPr varScale="1">
        <p:scale>
          <a:sx n="141" d="100"/>
          <a:sy n="141" d="100"/>
        </p:scale>
        <p:origin x="666" y="120"/>
      </p:cViewPr>
      <p:guideLst>
        <p:guide orient="horz" pos="2160"/>
        <p:guide pos="312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94" y="-90"/>
      </p:cViewPr>
      <p:guideLst>
        <p:guide orient="horz" pos="3228"/>
        <p:guide pos="2238"/>
        <p:guide orient="horz" pos="3203"/>
        <p:guide pos="2211"/>
        <p:guide orient="horz" pos="3197"/>
        <p:guide orient="horz" pos="3173"/>
        <p:guide pos="2208"/>
        <p:guide pos="2182"/>
        <p:guide orient="horz" pos="3208"/>
        <p:guide orient="horz" pos="3183"/>
        <p:guide orient="horz" pos="3178"/>
        <p:guide orient="horz" pos="3154"/>
        <p:guide pos="2219"/>
        <p:guide pos="2193"/>
        <p:guide pos="2190"/>
        <p:guide pos="2164"/>
        <p:guide orient="horz" pos="3207"/>
        <p:guide orient="horz" pos="3181"/>
        <p:guide orient="horz" pos="3176"/>
        <p:guide orient="horz" pos="3152"/>
        <p:guide orient="horz" pos="3186"/>
        <p:guide orient="horz" pos="3162"/>
        <p:guide orient="horz" pos="3157"/>
        <p:guide orient="horz" pos="3133"/>
        <p:guide pos="2233"/>
        <p:guide pos="2207"/>
        <p:guide pos="2204"/>
        <p:guide pos="2178"/>
        <p:guide pos="2215"/>
        <p:guide pos="2189"/>
        <p:guide pos="2186"/>
        <p:guide pos="2160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1206592371785"/>
          <c:y val="4.8394980415408122E-2"/>
          <c:w val="0.83666941041069987"/>
          <c:h val="0.6929947799188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240076446726311E-4"/>
                  <c:y val="3.36585402052588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641777761121991E-3"/>
                  <c:y val="1.3463416082103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4729</c:v>
                </c:pt>
                <c:pt idx="1">
                  <c:v>4560</c:v>
                </c:pt>
                <c:pt idx="2">
                  <c:v>4361</c:v>
                </c:pt>
                <c:pt idx="3">
                  <c:v>4532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7224284954347081E-17"/>
                  <c:y val="-2.01951241231552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21755993991819E-3"/>
                  <c:y val="-1.0097827089453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82633990987743E-2"/>
                  <c:y val="1.0097562061577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30598875584465E-3"/>
                  <c:y val="1.009756206157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304389984979712E-3"/>
                  <c:y val="1.009756206157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0913169954939237E-3"/>
                  <c:y val="1.009756206157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152194992489779E-2"/>
                  <c:y val="6.73170804105182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_-* #,##0_р_._-;\-* #,##0_р_._-;_-* "-"??_р_._-;_-@_-</c:formatCode>
                <c:ptCount val="4"/>
                <c:pt idx="0">
                  <c:v>6009</c:v>
                </c:pt>
                <c:pt idx="1">
                  <c:v>5542</c:v>
                </c:pt>
                <c:pt idx="2">
                  <c:v>6521</c:v>
                </c:pt>
                <c:pt idx="3">
                  <c:v>7529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_-* #,##0_р_._-;\-* #,##0_р_._-;_-* "-"??_р_._-;_-@_-</c:formatCode>
                <c:ptCount val="4"/>
                <c:pt idx="0">
                  <c:v>5727</c:v>
                </c:pt>
                <c:pt idx="1">
                  <c:v>4597</c:v>
                </c:pt>
                <c:pt idx="2">
                  <c:v>4498</c:v>
                </c:pt>
                <c:pt idx="3">
                  <c:v>4758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9"/>
        <c:axId val="190507464"/>
        <c:axId val="190507072"/>
      </c:barChart>
      <c:catAx>
        <c:axId val="190507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507072"/>
        <c:crosses val="autoZero"/>
        <c:auto val="1"/>
        <c:lblAlgn val="ctr"/>
        <c:lblOffset val="100"/>
        <c:noMultiLvlLbl val="0"/>
      </c:catAx>
      <c:valAx>
        <c:axId val="190507072"/>
        <c:scaling>
          <c:orientation val="minMax"/>
          <c:max val="76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507464"/>
        <c:crosses val="autoZero"/>
        <c:crossBetween val="between"/>
        <c:majorUnit val="1000"/>
        <c:minorUnit val="50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7FA03-6AE8-47ED-8988-50E10F45C184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8910C36-DC3F-4596-B4B9-3DD7CDF96FCB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Средняя плановая стоимость 1 случая лечения</a:t>
          </a:r>
          <a:endParaRPr lang="ru-RU" sz="1200" b="1" dirty="0"/>
        </a:p>
      </dgm:t>
    </dgm:pt>
    <dgm:pt modelId="{444FD9BE-60F1-40C0-90BF-0C422901D415}" type="parTrans" cxnId="{14890758-AA27-48C2-B7FD-D4FB3A1659EA}">
      <dgm:prSet/>
      <dgm:spPr/>
      <dgm:t>
        <a:bodyPr/>
        <a:lstStyle/>
        <a:p>
          <a:endParaRPr lang="ru-RU"/>
        </a:p>
      </dgm:t>
    </dgm:pt>
    <dgm:pt modelId="{56960318-9348-41AE-8D7F-5BA3365D819F}" type="sibTrans" cxnId="{14890758-AA27-48C2-B7FD-D4FB3A1659EA}">
      <dgm:prSet/>
      <dgm:spPr/>
      <dgm:t>
        <a:bodyPr/>
        <a:lstStyle/>
        <a:p>
          <a:endParaRPr lang="ru-RU"/>
        </a:p>
      </dgm:t>
    </dgm:pt>
    <dgm:pt modelId="{35A77659-C33A-4524-8FAF-F28B89AC8D8F}">
      <dgm:prSet phldrT="[Текст]" custT="1"/>
      <dgm:spPr/>
      <dgm:t>
        <a:bodyPr/>
        <a:lstStyle/>
        <a:p>
          <a:r>
            <a:rPr lang="ru-RU" sz="2000" dirty="0" smtClean="0"/>
            <a:t>8 231,42 рублей</a:t>
          </a:r>
          <a:endParaRPr lang="ru-RU" sz="2000" dirty="0"/>
        </a:p>
      </dgm:t>
    </dgm:pt>
    <dgm:pt modelId="{2E66F0DC-1C7E-4D37-B180-296BCF0625AB}" type="parTrans" cxnId="{1148B382-8A2F-4150-AE74-5B09C9E45AB1}">
      <dgm:prSet/>
      <dgm:spPr/>
      <dgm:t>
        <a:bodyPr/>
        <a:lstStyle/>
        <a:p>
          <a:endParaRPr lang="ru-RU"/>
        </a:p>
      </dgm:t>
    </dgm:pt>
    <dgm:pt modelId="{E5DA0BBF-0EE4-46DD-9F8C-96C1C2EA9D0C}" type="sibTrans" cxnId="{1148B382-8A2F-4150-AE74-5B09C9E45AB1}">
      <dgm:prSet/>
      <dgm:spPr/>
      <dgm:t>
        <a:bodyPr/>
        <a:lstStyle/>
        <a:p>
          <a:endParaRPr lang="ru-RU"/>
        </a:p>
      </dgm:t>
    </dgm:pt>
    <dgm:pt modelId="{A2B8328C-3191-4E5A-AA77-0FE25FDFEDDF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Фактическая стоимость 1 случая лечения</a:t>
          </a:r>
          <a:endParaRPr lang="ru-RU" sz="1200" b="1" dirty="0"/>
        </a:p>
      </dgm:t>
    </dgm:pt>
    <dgm:pt modelId="{02D0A329-56F3-4CD3-8461-A1E77FC5E589}" type="parTrans" cxnId="{585D1348-73CE-4345-BD0C-8535DC1BB7EA}">
      <dgm:prSet/>
      <dgm:spPr/>
      <dgm:t>
        <a:bodyPr/>
        <a:lstStyle/>
        <a:p>
          <a:endParaRPr lang="ru-RU"/>
        </a:p>
      </dgm:t>
    </dgm:pt>
    <dgm:pt modelId="{2C9AF9C7-F677-4EA3-A49E-2CB96218CF7B}" type="sibTrans" cxnId="{585D1348-73CE-4345-BD0C-8535DC1BB7EA}">
      <dgm:prSet/>
      <dgm:spPr/>
      <dgm:t>
        <a:bodyPr/>
        <a:lstStyle/>
        <a:p>
          <a:endParaRPr lang="ru-RU"/>
        </a:p>
      </dgm:t>
    </dgm:pt>
    <dgm:pt modelId="{02AE4516-AF5F-4519-B8A5-AD971E28E202}">
      <dgm:prSet phldrT="[Текст]" custT="1"/>
      <dgm:spPr/>
      <dgm:t>
        <a:bodyPr/>
        <a:lstStyle/>
        <a:p>
          <a:r>
            <a:rPr lang="ru-RU" sz="2000" dirty="0" smtClean="0"/>
            <a:t>10 522,83 рублей</a:t>
          </a:r>
          <a:endParaRPr lang="ru-RU" sz="2000" dirty="0"/>
        </a:p>
      </dgm:t>
    </dgm:pt>
    <dgm:pt modelId="{B8C97E68-DA35-41FF-8997-B9C50AC3ED5E}" type="parTrans" cxnId="{C6C24DCE-0C33-4E9E-A6B3-3D286F8A69C9}">
      <dgm:prSet/>
      <dgm:spPr/>
      <dgm:t>
        <a:bodyPr/>
        <a:lstStyle/>
        <a:p>
          <a:endParaRPr lang="ru-RU"/>
        </a:p>
      </dgm:t>
    </dgm:pt>
    <dgm:pt modelId="{AFE60DE2-2639-427B-8120-46397A9DEDFD}" type="sibTrans" cxnId="{C6C24DCE-0C33-4E9E-A6B3-3D286F8A69C9}">
      <dgm:prSet/>
      <dgm:spPr/>
      <dgm:t>
        <a:bodyPr/>
        <a:lstStyle/>
        <a:p>
          <a:endParaRPr lang="ru-RU"/>
        </a:p>
      </dgm:t>
    </dgm:pt>
    <dgm:pt modelId="{B05A9CCB-56F7-44DE-ADBA-B803B491DEC0}" type="pres">
      <dgm:prSet presAssocID="{9F37FA03-6AE8-47ED-8988-50E10F45C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2BB64E-102F-4CAD-BBCA-648F00593814}" type="pres">
      <dgm:prSet presAssocID="{E8910C36-DC3F-4596-B4B9-3DD7CDF96FCB}" presName="composite" presStyleCnt="0"/>
      <dgm:spPr/>
    </dgm:pt>
    <dgm:pt modelId="{15084248-AA95-4B07-A6A8-17F86B09BCBD}" type="pres">
      <dgm:prSet presAssocID="{E8910C36-DC3F-4596-B4B9-3DD7CDF96FCB}" presName="parTx" presStyleLbl="alignNode1" presStyleIdx="0" presStyleCnt="2" custScaleX="110136" custLinFactNeighborX="-6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EBAD-39C3-4584-A52D-EF2B6AEB7570}" type="pres">
      <dgm:prSet presAssocID="{E8910C36-DC3F-4596-B4B9-3DD7CDF96FCB}" presName="desTx" presStyleLbl="alignAccFollowNode1" presStyleIdx="0" presStyleCnt="2" custScaleX="112770" custLinFactNeighborX="-166" custLinFactNeighborY="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7CACD-DA53-46B8-A7C6-CFE29AE867F2}" type="pres">
      <dgm:prSet presAssocID="{56960318-9348-41AE-8D7F-5BA3365D819F}" presName="space" presStyleCnt="0"/>
      <dgm:spPr/>
    </dgm:pt>
    <dgm:pt modelId="{1FA89E14-DB25-493F-96A5-6DF45A327A61}" type="pres">
      <dgm:prSet presAssocID="{A2B8328C-3191-4E5A-AA77-0FE25FDFEDDF}" presName="composite" presStyleCnt="0"/>
      <dgm:spPr/>
    </dgm:pt>
    <dgm:pt modelId="{ABA2C3F7-1375-4F8A-A1B7-2320709D0933}" type="pres">
      <dgm:prSet presAssocID="{A2B8328C-3191-4E5A-AA77-0FE25FDFEDDF}" presName="parTx" presStyleLbl="alignNode1" presStyleIdx="1" presStyleCnt="2" custScaleX="104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0B8A0-C2AA-483C-9002-B252E38A7F30}" type="pres">
      <dgm:prSet presAssocID="{A2B8328C-3191-4E5A-AA77-0FE25FDFEDDF}" presName="desTx" presStyleLbl="alignAccFollowNode1" presStyleIdx="1" presStyleCnt="2" custScaleX="108004" custLinFactNeighborX="-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D1348-73CE-4345-BD0C-8535DC1BB7EA}" srcId="{9F37FA03-6AE8-47ED-8988-50E10F45C184}" destId="{A2B8328C-3191-4E5A-AA77-0FE25FDFEDDF}" srcOrd="1" destOrd="0" parTransId="{02D0A329-56F3-4CD3-8461-A1E77FC5E589}" sibTransId="{2C9AF9C7-F677-4EA3-A49E-2CB96218CF7B}"/>
    <dgm:cxn modelId="{99BC25CD-F790-402B-A4F4-BEFC0108B871}" type="presOf" srcId="{E8910C36-DC3F-4596-B4B9-3DD7CDF96FCB}" destId="{15084248-AA95-4B07-A6A8-17F86B09BCBD}" srcOrd="0" destOrd="0" presId="urn:microsoft.com/office/officeart/2005/8/layout/hList1"/>
    <dgm:cxn modelId="{FA048ED2-B08F-4B2B-A4FE-3D0FE6CF9725}" type="presOf" srcId="{02AE4516-AF5F-4519-B8A5-AD971E28E202}" destId="{71C0B8A0-C2AA-483C-9002-B252E38A7F30}" srcOrd="0" destOrd="0" presId="urn:microsoft.com/office/officeart/2005/8/layout/hList1"/>
    <dgm:cxn modelId="{1148B382-8A2F-4150-AE74-5B09C9E45AB1}" srcId="{E8910C36-DC3F-4596-B4B9-3DD7CDF96FCB}" destId="{35A77659-C33A-4524-8FAF-F28B89AC8D8F}" srcOrd="0" destOrd="0" parTransId="{2E66F0DC-1C7E-4D37-B180-296BCF0625AB}" sibTransId="{E5DA0BBF-0EE4-46DD-9F8C-96C1C2EA9D0C}"/>
    <dgm:cxn modelId="{6C2D8A1D-53C2-4458-BD06-9B279625FBE0}" type="presOf" srcId="{A2B8328C-3191-4E5A-AA77-0FE25FDFEDDF}" destId="{ABA2C3F7-1375-4F8A-A1B7-2320709D0933}" srcOrd="0" destOrd="0" presId="urn:microsoft.com/office/officeart/2005/8/layout/hList1"/>
    <dgm:cxn modelId="{4E87AD3D-178C-497E-9B73-830616760122}" type="presOf" srcId="{9F37FA03-6AE8-47ED-8988-50E10F45C184}" destId="{B05A9CCB-56F7-44DE-ADBA-B803B491DEC0}" srcOrd="0" destOrd="0" presId="urn:microsoft.com/office/officeart/2005/8/layout/hList1"/>
    <dgm:cxn modelId="{C6C24DCE-0C33-4E9E-A6B3-3D286F8A69C9}" srcId="{A2B8328C-3191-4E5A-AA77-0FE25FDFEDDF}" destId="{02AE4516-AF5F-4519-B8A5-AD971E28E202}" srcOrd="0" destOrd="0" parTransId="{B8C97E68-DA35-41FF-8997-B9C50AC3ED5E}" sibTransId="{AFE60DE2-2639-427B-8120-46397A9DEDFD}"/>
    <dgm:cxn modelId="{59C78553-4BB1-484A-973F-C73EEE4420BC}" type="presOf" srcId="{35A77659-C33A-4524-8FAF-F28B89AC8D8F}" destId="{3CE3EBAD-39C3-4584-A52D-EF2B6AEB7570}" srcOrd="0" destOrd="0" presId="urn:microsoft.com/office/officeart/2005/8/layout/hList1"/>
    <dgm:cxn modelId="{14890758-AA27-48C2-B7FD-D4FB3A1659EA}" srcId="{9F37FA03-6AE8-47ED-8988-50E10F45C184}" destId="{E8910C36-DC3F-4596-B4B9-3DD7CDF96FCB}" srcOrd="0" destOrd="0" parTransId="{444FD9BE-60F1-40C0-90BF-0C422901D415}" sibTransId="{56960318-9348-41AE-8D7F-5BA3365D819F}"/>
    <dgm:cxn modelId="{8A59D70B-8C2D-4AA5-A208-B4C0C24C4914}" type="presParOf" srcId="{B05A9CCB-56F7-44DE-ADBA-B803B491DEC0}" destId="{B62BB64E-102F-4CAD-BBCA-648F00593814}" srcOrd="0" destOrd="0" presId="urn:microsoft.com/office/officeart/2005/8/layout/hList1"/>
    <dgm:cxn modelId="{2E23A1A6-28F7-42B4-87AF-6C6F6488AFA8}" type="presParOf" srcId="{B62BB64E-102F-4CAD-BBCA-648F00593814}" destId="{15084248-AA95-4B07-A6A8-17F86B09BCBD}" srcOrd="0" destOrd="0" presId="urn:microsoft.com/office/officeart/2005/8/layout/hList1"/>
    <dgm:cxn modelId="{C541BD85-CEB3-48D7-9EFC-47A967B79BF9}" type="presParOf" srcId="{B62BB64E-102F-4CAD-BBCA-648F00593814}" destId="{3CE3EBAD-39C3-4584-A52D-EF2B6AEB7570}" srcOrd="1" destOrd="0" presId="urn:microsoft.com/office/officeart/2005/8/layout/hList1"/>
    <dgm:cxn modelId="{CC46ED88-BCB5-4FB1-B6CD-F0C47656607E}" type="presParOf" srcId="{B05A9CCB-56F7-44DE-ADBA-B803B491DEC0}" destId="{1A27CACD-DA53-46B8-A7C6-CFE29AE867F2}" srcOrd="1" destOrd="0" presId="urn:microsoft.com/office/officeart/2005/8/layout/hList1"/>
    <dgm:cxn modelId="{5BD82A04-0989-4CA8-967C-AF9508A46DB7}" type="presParOf" srcId="{B05A9CCB-56F7-44DE-ADBA-B803B491DEC0}" destId="{1FA89E14-DB25-493F-96A5-6DF45A327A61}" srcOrd="2" destOrd="0" presId="urn:microsoft.com/office/officeart/2005/8/layout/hList1"/>
    <dgm:cxn modelId="{481EDFF2-9DE6-4510-916E-73F89E3E96CE}" type="presParOf" srcId="{1FA89E14-DB25-493F-96A5-6DF45A327A61}" destId="{ABA2C3F7-1375-4F8A-A1B7-2320709D0933}" srcOrd="0" destOrd="0" presId="urn:microsoft.com/office/officeart/2005/8/layout/hList1"/>
    <dgm:cxn modelId="{6710A67F-A5C7-4366-991D-3A79F3A81E10}" type="presParOf" srcId="{1FA89E14-DB25-493F-96A5-6DF45A327A61}" destId="{71C0B8A0-C2AA-483C-9002-B252E38A7F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20" y="7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/>
          <a:lstStyle>
            <a:lvl1pPr algn="r">
              <a:defRPr sz="1200"/>
            </a:lvl1pPr>
          </a:lstStyle>
          <a:p>
            <a:fld id="{6DA593AB-57BF-4416-B90A-476B7249A4D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8192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20" y="9448192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 anchor="b"/>
          <a:lstStyle>
            <a:lvl1pPr algn="r">
              <a:defRPr sz="1200"/>
            </a:lvl1pPr>
          </a:lstStyle>
          <a:p>
            <a:fld id="{CDFE6248-682C-47B0-AC9D-9DC9B37AB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43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20" y="7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/>
          <a:lstStyle>
            <a:lvl1pPr algn="r">
              <a:defRPr sz="1200"/>
            </a:lvl1pPr>
          </a:lstStyle>
          <a:p>
            <a:fld id="{6C09D711-9D9E-495C-A509-E71515592AA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4" tIns="46201" rIns="92404" bIns="462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65"/>
            <a:ext cx="5486400" cy="4476273"/>
          </a:xfrm>
          <a:prstGeom prst="rect">
            <a:avLst/>
          </a:prstGeom>
        </p:spPr>
        <p:txBody>
          <a:bodyPr vert="horz" lIns="92404" tIns="46201" rIns="92404" bIns="462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92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20" y="9448192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 anchor="b"/>
          <a:lstStyle>
            <a:lvl1pPr algn="r">
              <a:defRPr sz="1200"/>
            </a:lvl1pPr>
          </a:lstStyle>
          <a:p>
            <a:fld id="{6808F579-0FAA-4E4A-86A4-7DC71C14E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8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4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4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6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3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5986"/>
            <a:ext cx="22288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05986"/>
            <a:ext cx="65341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5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739290"/>
            <a:ext cx="8856890" cy="3512215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доступности оказания медицинской помощи застрахованным лицам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медицинских организациях на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Пензенской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за 2022 год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Логотип_ТФОМС Пензенской обла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128470"/>
            <a:ext cx="1374345" cy="5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387" y="593565"/>
            <a:ext cx="8558058" cy="3512215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причин смертности застрахованных лиц на территории Пензенской области при оказании медицинской помощи в разрезе нозологий и медицинских организаций по данным реестров-счетов медицинских организаций за 2022 год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Логотип_ТФОМС Пензенской обла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128470"/>
            <a:ext cx="1374345" cy="5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1"/>
          <p:cNvSpPr txBox="1"/>
          <p:nvPr/>
        </p:nvSpPr>
        <p:spPr>
          <a:xfrm>
            <a:off x="-58975" y="49534"/>
            <a:ext cx="9279292" cy="64633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Динамика числа лиц, умерших </a:t>
            </a: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от всех причин за 2019, 2021, 2022 годы на </a:t>
            </a:r>
            <a:r>
              <a:rPr lang="ru-RU" sz="1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территории  Пензенской </a:t>
            </a: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области (по данным ЗАГС и ЕРЗ)</a:t>
            </a:r>
            <a:endParaRPr lang="ru-RU" sz="18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21301" y="73929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88230" y="1197405"/>
            <a:ext cx="36464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2021 год умерло 25 601 чел. (</a:t>
            </a:r>
            <a:r>
              <a:rPr lang="ru-RU" sz="1400" dirty="0" err="1" smtClean="0"/>
              <a:t>ковидный</a:t>
            </a:r>
            <a:r>
              <a:rPr lang="ru-RU" sz="1400" dirty="0" smtClean="0"/>
              <a:t> период)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1652" y="1699109"/>
            <a:ext cx="3503065" cy="307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2022 год умерло 19 580 чел.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3956" y="874240"/>
            <a:ext cx="4428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Число умерших поквартально</a:t>
            </a:r>
            <a:endParaRPr lang="ru-RU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61783869"/>
              </p:ext>
            </p:extLst>
          </p:nvPr>
        </p:nvGraphicFramePr>
        <p:xfrm>
          <a:off x="1" y="1044700"/>
          <a:ext cx="5488229" cy="377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6345" y="2048798"/>
            <a:ext cx="2718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Число умерших сократилось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  <a:t>6 021 человек (23,5%)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44942" y="1876853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dirty="0">
              <a:ln w="11430">
                <a:solidFill>
                  <a:srgbClr val="00B05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0935" y="3640685"/>
            <a:ext cx="350306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2019 год – 18 182 чел. (до </a:t>
            </a:r>
            <a:r>
              <a:rPr lang="ru-RU" sz="1400" dirty="0" err="1" smtClean="0"/>
              <a:t>ковида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40936" y="3946093"/>
            <a:ext cx="3503065" cy="307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2022 год – 19 580 чел.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0135" y="4229553"/>
            <a:ext cx="2431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Число умерших увеличилось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</a:rPr>
              <a:t>1 398 человек (7,7%)</a:t>
            </a:r>
            <a:endParaRPr lang="ru-RU" sz="1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08" y="2685639"/>
            <a:ext cx="961332" cy="7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1"/>
          <p:cNvSpPr txBox="1"/>
          <p:nvPr/>
        </p:nvSpPr>
        <p:spPr>
          <a:xfrm>
            <a:off x="-58975" y="49534"/>
            <a:ext cx="9279292" cy="64633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Динамика числа лиц, умерших </a:t>
            </a: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от всех причин за 2021 - 2022 годы,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1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территории  Пензенской </a:t>
            </a: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области</a:t>
            </a:r>
            <a:endParaRPr lang="ru-RU" sz="18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21301" y="73929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48965" y="1044700"/>
            <a:ext cx="3664920" cy="30101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Число умерших от всех причин смерти по данным ЗАГС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00502" y="2113636"/>
            <a:ext cx="1221640" cy="17161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53207" y="3384631"/>
            <a:ext cx="885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2021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3288" y="1808225"/>
            <a:ext cx="7168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25 601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274847" y="2419046"/>
            <a:ext cx="1221640" cy="1410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427552" y="3384631"/>
            <a:ext cx="885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27633" y="2095880"/>
            <a:ext cx="7168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19 580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2434130" y="2724455"/>
            <a:ext cx="6578" cy="51634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99910" y="2621106"/>
            <a:ext cx="7280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  -23,5%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(-6 021)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4512" y="1044700"/>
            <a:ext cx="3664920" cy="3010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Число умерших в 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медицинских организациях по данным реестров счетов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96049" y="2266341"/>
            <a:ext cx="1221640" cy="15270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348835" y="1960930"/>
            <a:ext cx="619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9 462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491311" y="2724454"/>
            <a:ext cx="1221640" cy="106893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737747" y="2401290"/>
            <a:ext cx="619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5 362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847903" y="2842832"/>
            <a:ext cx="7168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-43,3%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(-4 100)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5525" y="3406569"/>
            <a:ext cx="885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2021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09870" y="3406569"/>
            <a:ext cx="885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год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703292" y="2818926"/>
            <a:ext cx="6578" cy="51634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reading_long_list_640_clr_71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3244" y="1770049"/>
            <a:ext cx="3855373" cy="33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0"/>
            <a:ext cx="8848630" cy="586585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по количеству умерших в разрезе основных классов нозологий, являющихся основными причинами смертности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территории Пензенской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области по данным реестров счетов МО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21302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23483"/>
              </p:ext>
            </p:extLst>
          </p:nvPr>
        </p:nvGraphicFramePr>
        <p:xfrm>
          <a:off x="601671" y="586585"/>
          <a:ext cx="8398773" cy="42954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48689"/>
                <a:gridCol w="1068935"/>
                <a:gridCol w="610820"/>
                <a:gridCol w="1068935"/>
                <a:gridCol w="1068935"/>
                <a:gridCol w="899262"/>
                <a:gridCol w="933197"/>
              </a:tblGrid>
              <a:tr h="415482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Ранговое место 2022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sym typeface="Wingdings 3"/>
                        </a:rPr>
                        <a:t>, чел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Рост/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снижение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1548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Всего умерших</a:t>
                      </a:r>
                      <a:r>
                        <a:rPr lang="ru-RU" sz="1100" b="1" baseline="0" dirty="0" smtClean="0"/>
                        <a:t> – по Пензенской области </a:t>
                      </a:r>
                      <a:endParaRPr lang="en-US" sz="11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5 362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9 462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-4 100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0,6</a:t>
                      </a:r>
                    </a:p>
                  </a:txBody>
                  <a:tcPr anchor="ctr"/>
                </a:tc>
              </a:tr>
              <a:tr h="4335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Болезни системы кровообращения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</a:t>
                      </a:r>
                      <a:endParaRPr lang="ru-RU" sz="1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40,1</a:t>
                      </a:r>
                      <a:endParaRPr lang="ru-RU" sz="1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2 150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dirty="0" smtClean="0"/>
                        <a:t>2 317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-167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100" dirty="0" smtClean="0"/>
                        <a:t>0,9</a:t>
                      </a:r>
                    </a:p>
                  </a:txBody>
                  <a:tcPr/>
                </a:tc>
              </a:tr>
              <a:tr h="433587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Covid-19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1 288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-3 569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0,3</a:t>
                      </a:r>
                    </a:p>
                  </a:txBody>
                  <a:tcPr/>
                </a:tc>
              </a:tr>
              <a:tr h="41548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Прочие</a:t>
                      </a:r>
                      <a:r>
                        <a:rPr lang="ru-RU" sz="1100" baseline="0" dirty="0" smtClean="0"/>
                        <a:t> причины смертности</a:t>
                      </a:r>
                      <a:r>
                        <a:rPr lang="en-US" sz="1100" baseline="0" dirty="0" smtClean="0"/>
                        <a:t> </a:t>
                      </a:r>
                      <a:endParaRPr lang="ru-RU" sz="1100" baseline="0" dirty="0" smtClean="0"/>
                    </a:p>
                    <a:p>
                      <a:r>
                        <a:rPr lang="en-US" sz="1100" baseline="0" dirty="0" smtClean="0"/>
                        <a:t>(</a:t>
                      </a:r>
                      <a:r>
                        <a:rPr lang="ru-RU" sz="1100" baseline="0" dirty="0" smtClean="0"/>
                        <a:t>в т.ч. от внешних причин и не классифицированные в других рубриках)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</a:t>
                      </a:r>
                    </a:p>
                    <a:p>
                      <a:pPr marL="0" algn="ctr" defTabSz="779252" rtl="0" eaLnBrk="1" latinLnBrk="0" hangingPunct="1"/>
                      <a:endParaRPr lang="ru-RU" sz="1100" b="1" kern="1200" dirty="0" smtClean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779252" rtl="0" eaLnBrk="1" latinLnBrk="0" hangingPunct="1"/>
                      <a:endParaRPr lang="ru-RU" sz="1100" b="1" kern="1200" dirty="0" smtClean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12,2</a:t>
                      </a:r>
                    </a:p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-77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779252" rtl="0" eaLnBrk="1" latinLnBrk="0" hangingPunct="1">
                        <a:buFontTx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/>
                </a:tc>
              </a:tr>
              <a:tr h="418781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Болезни органов пищеварения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-128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</a:p>
                  </a:txBody>
                  <a:tcPr/>
                </a:tc>
              </a:tr>
              <a:tr h="74193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Болезни органов дыхания, из них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Пневмония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</a:t>
                      </a:r>
                    </a:p>
                    <a:p>
                      <a:pPr marL="0" algn="ctr" defTabSz="779252" rtl="0" eaLnBrk="1" latinLnBrk="0" hangingPunct="1"/>
                      <a:endParaRPr lang="ru-RU" sz="1100" b="1" kern="1200" dirty="0" smtClean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779252" rtl="0" eaLnBrk="1" latinLnBrk="0" hangingPunct="1"/>
                      <a:endParaRPr lang="ru-RU" sz="11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7,9</a:t>
                      </a:r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72,2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425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307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636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504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-211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-197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0,7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0,6</a:t>
                      </a:r>
                    </a:p>
                  </a:txBody>
                  <a:tcPr/>
                </a:tc>
              </a:tr>
              <a:tr h="41548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Новообразования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1,2</a:t>
                      </a:r>
                    </a:p>
                  </a:txBody>
                  <a:tcPr/>
                </a:tc>
              </a:tr>
              <a:tr h="41548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Болезни</a:t>
                      </a:r>
                      <a:r>
                        <a:rPr lang="ru-RU" sz="1100" baseline="0" dirty="0" smtClean="0"/>
                        <a:t> нервной системы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1,4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143555" y="2877160"/>
            <a:ext cx="416468" cy="458115"/>
            <a:chOff x="173528" y="2320512"/>
            <a:chExt cx="416468" cy="458115"/>
          </a:xfrm>
        </p:grpSpPr>
        <p:sp>
          <p:nvSpPr>
            <p:cNvPr id="22" name="Овал 21"/>
            <p:cNvSpPr/>
            <p:nvPr/>
          </p:nvSpPr>
          <p:spPr>
            <a:xfrm>
              <a:off x="173528" y="2320512"/>
              <a:ext cx="416468" cy="458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surgical-weight-loss-program-before-surger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528" y="2342803"/>
              <a:ext cx="416468" cy="416468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60471" y="3335275"/>
            <a:ext cx="429525" cy="456865"/>
            <a:chOff x="160471" y="3347785"/>
            <a:chExt cx="429525" cy="456865"/>
          </a:xfrm>
        </p:grpSpPr>
        <p:sp>
          <p:nvSpPr>
            <p:cNvPr id="26" name="Овал 25"/>
            <p:cNvSpPr/>
            <p:nvPr/>
          </p:nvSpPr>
          <p:spPr>
            <a:xfrm>
              <a:off x="160471" y="3347785"/>
              <a:ext cx="429525" cy="456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2-120414_clipart-lungs-lungs-clipa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195" y="3414843"/>
              <a:ext cx="280924" cy="27764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3555" y="3946095"/>
            <a:ext cx="429525" cy="456865"/>
            <a:chOff x="-925380" y="4686635"/>
            <a:chExt cx="429525" cy="456865"/>
          </a:xfrm>
        </p:grpSpPr>
        <p:sp>
          <p:nvSpPr>
            <p:cNvPr id="27" name="Овал 26"/>
            <p:cNvSpPr/>
            <p:nvPr/>
          </p:nvSpPr>
          <p:spPr>
            <a:xfrm>
              <a:off x="-925380" y="4686635"/>
              <a:ext cx="429525" cy="456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tumor_cancer_human_biology_disease_medical_health_cell_icon_13348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00000" y="4752000"/>
              <a:ext cx="349485" cy="349485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43555" y="4445857"/>
            <a:ext cx="416468" cy="416468"/>
            <a:chOff x="146355" y="4165574"/>
            <a:chExt cx="416468" cy="416468"/>
          </a:xfrm>
        </p:grpSpPr>
        <p:sp>
          <p:nvSpPr>
            <p:cNvPr id="25" name="Овал 24"/>
            <p:cNvSpPr/>
            <p:nvPr/>
          </p:nvSpPr>
          <p:spPr>
            <a:xfrm>
              <a:off x="146355" y="4165574"/>
              <a:ext cx="416468" cy="416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52-524988_neuron-clipart-generic-dendritas-de-la-neurona-pn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000" y="4248000"/>
              <a:ext cx="278496" cy="281657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43555" y="1350110"/>
            <a:ext cx="416468" cy="458115"/>
            <a:chOff x="164378" y="1849402"/>
            <a:chExt cx="416468" cy="458115"/>
          </a:xfrm>
        </p:grpSpPr>
        <p:sp>
          <p:nvSpPr>
            <p:cNvPr id="24" name="Овал 23"/>
            <p:cNvSpPr/>
            <p:nvPr/>
          </p:nvSpPr>
          <p:spPr>
            <a:xfrm>
              <a:off x="164378" y="1849402"/>
              <a:ext cx="416468" cy="458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https://image.flaticon.com/icons/png/512/168/168689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2454" y="1958128"/>
              <a:ext cx="277646" cy="277646"/>
            </a:xfrm>
            <a:prstGeom prst="rect">
              <a:avLst/>
            </a:prstGeom>
            <a:noFill/>
          </p:spPr>
        </p:pic>
      </p:grpSp>
      <p:grpSp>
        <p:nvGrpSpPr>
          <p:cNvPr id="37" name="Группа 36"/>
          <p:cNvGrpSpPr/>
          <p:nvPr/>
        </p:nvGrpSpPr>
        <p:grpSpPr>
          <a:xfrm>
            <a:off x="143555" y="2266340"/>
            <a:ext cx="416468" cy="416468"/>
            <a:chOff x="159412" y="2831094"/>
            <a:chExt cx="416468" cy="416468"/>
          </a:xfrm>
        </p:grpSpPr>
        <p:sp>
          <p:nvSpPr>
            <p:cNvPr id="23" name="Овал 22"/>
            <p:cNvSpPr/>
            <p:nvPr/>
          </p:nvSpPr>
          <p:spPr>
            <a:xfrm>
              <a:off x="159412" y="2831094"/>
              <a:ext cx="416468" cy="416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 descr="https://img.icons8.com/officel/2x/treatment-pla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5766" y="2915223"/>
              <a:ext cx="277646" cy="277646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143555" y="1808225"/>
            <a:ext cx="416468" cy="458115"/>
            <a:chOff x="160471" y="1379074"/>
            <a:chExt cx="416468" cy="458115"/>
          </a:xfrm>
        </p:grpSpPr>
        <p:sp>
          <p:nvSpPr>
            <p:cNvPr id="31" name="Овал 30"/>
            <p:cNvSpPr/>
            <p:nvPr/>
          </p:nvSpPr>
          <p:spPr>
            <a:xfrm>
              <a:off x="160471" y="1379074"/>
              <a:ext cx="416468" cy="458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https://cdn.pixabay.com/photo/2020/03/22/10/17/covid-19-4956579_1280.png"/>
            <p:cNvPicPr>
              <a:picLocks noChangeAspect="1" noChangeArrowheads="1"/>
            </p:cNvPicPr>
            <p:nvPr/>
          </p:nvPicPr>
          <p:blipFill>
            <a:blip r:embed="rId9" cstate="print">
              <a:lum bright="20000"/>
            </a:blip>
            <a:srcRect/>
            <a:stretch>
              <a:fillRect/>
            </a:stretch>
          </p:blipFill>
          <p:spPr bwMode="auto">
            <a:xfrm rot="19000641">
              <a:off x="196309" y="1435735"/>
              <a:ext cx="344792" cy="344792"/>
            </a:xfrm>
            <a:prstGeom prst="rect">
              <a:avLst/>
            </a:prstGeom>
            <a:noFill/>
          </p:spPr>
        </p:pic>
      </p:grpSp>
      <p:sp>
        <p:nvSpPr>
          <p:cNvPr id="33" name="TextBox 32"/>
          <p:cNvSpPr txBox="1"/>
          <p:nvPr/>
        </p:nvSpPr>
        <p:spPr>
          <a:xfrm>
            <a:off x="5640935" y="4554548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sym typeface="Wingdings 3"/>
              </a:rPr>
              <a:t> рост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0935" y="409880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sym typeface="Wingdings 3"/>
              </a:rPr>
              <a:t> рост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0"/>
            <a:ext cx="8848630" cy="43388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случаев летальных исходов по взрослому населению за 2022 год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21302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2739540" y="508478"/>
            <a:ext cx="3970330" cy="6108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 всего по данным реестров счетов</a:t>
            </a:r>
          </a:p>
          <a:p>
            <a:pPr algn="ctr"/>
            <a:r>
              <a:rPr lang="ru-RU" dirty="0" smtClean="0"/>
              <a:t>5 326 человек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28245"/>
              </p:ext>
            </p:extLst>
          </p:nvPr>
        </p:nvGraphicFramePr>
        <p:xfrm>
          <a:off x="143558" y="2724455"/>
          <a:ext cx="8856886" cy="231140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541573"/>
                <a:gridCol w="2665229"/>
                <a:gridCol w="1221640"/>
                <a:gridCol w="44284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м.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Болезни системы</a:t>
                      </a:r>
                      <a:r>
                        <a:rPr lang="ru-RU" sz="1200" baseline="0" dirty="0" smtClean="0"/>
                        <a:t> кровообращения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43,5%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37,2%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БСК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 умерло – 2 153 человек (40,4% от всех </a:t>
                      </a:r>
                      <a:r>
                        <a:rPr lang="ru-RU" sz="1200" b="1" i="1" baseline="0" dirty="0" err="1" smtClean="0">
                          <a:solidFill>
                            <a:srgbClr val="FF0000"/>
                          </a:solidFill>
                        </a:rPr>
                        <a:t>леталок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), из них только 176 человек стояли на ДУ (8,1%)</a:t>
                      </a:r>
                      <a:endParaRPr lang="ru-RU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</a:t>
                      </a:r>
                      <a:r>
                        <a:rPr lang="ru-RU" sz="1200" dirty="0" smtClean="0"/>
                        <a:t>м.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Covid-19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24,5%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23,8%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м.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Болезни органов пищеварения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11,2%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11,6%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r>
                        <a:rPr lang="ru-RU" sz="1200" baseline="0" dirty="0" smtClean="0"/>
                        <a:t> м.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Болезни органов</a:t>
                      </a:r>
                      <a:r>
                        <a:rPr lang="ru-RU" sz="1200" baseline="0" dirty="0" smtClean="0"/>
                        <a:t> дыхания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5,9%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10,1%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м.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Травмы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Отравления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7,0%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907080" y="1424705"/>
            <a:ext cx="4123035" cy="916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Женщины</a:t>
            </a:r>
          </a:p>
          <a:p>
            <a:pPr algn="ctr"/>
            <a:r>
              <a:rPr lang="ru-RU" b="1" dirty="0" smtClean="0"/>
              <a:t>2 747 человек (51,6%)</a:t>
            </a:r>
          </a:p>
          <a:p>
            <a:pPr algn="ctr"/>
            <a:r>
              <a:rPr lang="ru-RU" sz="1200" dirty="0"/>
              <a:t>с</a:t>
            </a:r>
            <a:r>
              <a:rPr lang="ru-RU" sz="1200" dirty="0" smtClean="0"/>
              <a:t>тояли на ДУ </a:t>
            </a:r>
            <a:r>
              <a:rPr lang="ru-RU" sz="1100" dirty="0" smtClean="0"/>
              <a:t>(по кодам МКБ, </a:t>
            </a:r>
            <a:r>
              <a:rPr lang="ru-RU" sz="1100" dirty="0" err="1" smtClean="0"/>
              <a:t>яв-ся</a:t>
            </a:r>
            <a:r>
              <a:rPr lang="ru-RU" sz="1100" dirty="0" smtClean="0"/>
              <a:t> причиной смерти)</a:t>
            </a:r>
            <a:r>
              <a:rPr lang="ru-RU" sz="1200" dirty="0" smtClean="0"/>
              <a:t> – 5,2%</a:t>
            </a:r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335525" y="1424706"/>
            <a:ext cx="3664919" cy="9162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Мужчины</a:t>
            </a:r>
          </a:p>
          <a:p>
            <a:pPr algn="ctr"/>
            <a:r>
              <a:rPr lang="ru-RU" b="1" dirty="0" smtClean="0"/>
              <a:t>2 579 человек (48,4%)</a:t>
            </a:r>
          </a:p>
          <a:p>
            <a:pPr algn="ctr"/>
            <a:r>
              <a:rPr lang="ru-RU" sz="1100" dirty="0"/>
              <a:t>с</a:t>
            </a:r>
            <a:r>
              <a:rPr lang="ru-RU" sz="1100" dirty="0" smtClean="0"/>
              <a:t>тояли на ДУ – 5,2%</a:t>
            </a:r>
            <a:endParaRPr lang="ru-RU" sz="11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3102388" y="2716571"/>
            <a:ext cx="405544" cy="446098"/>
            <a:chOff x="164378" y="1849402"/>
            <a:chExt cx="416468" cy="458115"/>
          </a:xfrm>
        </p:grpSpPr>
        <p:sp>
          <p:nvSpPr>
            <p:cNvPr id="44" name="Овал 43"/>
            <p:cNvSpPr/>
            <p:nvPr/>
          </p:nvSpPr>
          <p:spPr>
            <a:xfrm>
              <a:off x="164378" y="1849402"/>
              <a:ext cx="416468" cy="458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https://image.flaticon.com/icons/png/512/168/16868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454" y="1958128"/>
              <a:ext cx="277646" cy="277646"/>
            </a:xfrm>
            <a:prstGeom prst="rect">
              <a:avLst/>
            </a:prstGeom>
            <a:noFill/>
          </p:spPr>
        </p:pic>
      </p:grpSp>
      <p:grpSp>
        <p:nvGrpSpPr>
          <p:cNvPr id="46" name="Группа 45"/>
          <p:cNvGrpSpPr/>
          <p:nvPr/>
        </p:nvGrpSpPr>
        <p:grpSpPr>
          <a:xfrm>
            <a:off x="3101053" y="3452038"/>
            <a:ext cx="405544" cy="446098"/>
            <a:chOff x="160471" y="1379074"/>
            <a:chExt cx="416468" cy="458115"/>
          </a:xfrm>
        </p:grpSpPr>
        <p:sp>
          <p:nvSpPr>
            <p:cNvPr id="47" name="Овал 46"/>
            <p:cNvSpPr/>
            <p:nvPr/>
          </p:nvSpPr>
          <p:spPr>
            <a:xfrm>
              <a:off x="160471" y="1379074"/>
              <a:ext cx="416468" cy="458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2" descr="https://cdn.pixabay.com/photo/2020/03/22/10/17/covid-19-4956579_1280.pn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 rot="19000641">
              <a:off x="196309" y="1435735"/>
              <a:ext cx="344792" cy="344792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3101053" y="3835143"/>
            <a:ext cx="405544" cy="446098"/>
            <a:chOff x="173528" y="2320512"/>
            <a:chExt cx="416468" cy="458115"/>
          </a:xfrm>
        </p:grpSpPr>
        <p:sp>
          <p:nvSpPr>
            <p:cNvPr id="50" name="Овал 49"/>
            <p:cNvSpPr/>
            <p:nvPr/>
          </p:nvSpPr>
          <p:spPr>
            <a:xfrm>
              <a:off x="173528" y="2320512"/>
              <a:ext cx="416468" cy="458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 descr="surgical-weight-loss-program-before-surger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528" y="2342803"/>
              <a:ext cx="416468" cy="41646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3078607" y="4212757"/>
            <a:ext cx="418259" cy="444882"/>
            <a:chOff x="160471" y="3347785"/>
            <a:chExt cx="429525" cy="456865"/>
          </a:xfrm>
        </p:grpSpPr>
        <p:sp>
          <p:nvSpPr>
            <p:cNvPr id="53" name="Овал 52"/>
            <p:cNvSpPr/>
            <p:nvPr/>
          </p:nvSpPr>
          <p:spPr>
            <a:xfrm>
              <a:off x="160471" y="3347785"/>
              <a:ext cx="429525" cy="456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 descr="12-120414_clipart-lungs-lungs-clipar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195" y="3414843"/>
              <a:ext cx="280924" cy="27764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3084964" y="4629846"/>
            <a:ext cx="405544" cy="405544"/>
            <a:chOff x="159412" y="2831094"/>
            <a:chExt cx="416468" cy="416468"/>
          </a:xfrm>
        </p:grpSpPr>
        <p:sp>
          <p:nvSpPr>
            <p:cNvPr id="56" name="Овал 55"/>
            <p:cNvSpPr/>
            <p:nvPr/>
          </p:nvSpPr>
          <p:spPr>
            <a:xfrm>
              <a:off x="159412" y="2831094"/>
              <a:ext cx="416468" cy="416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10" descr="https://img.icons8.com/officel/2x/treatment-pla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823" y="2879688"/>
              <a:ext cx="277646" cy="277646"/>
            </a:xfrm>
            <a:prstGeom prst="rect">
              <a:avLst/>
            </a:prstGeom>
            <a:noFill/>
          </p:spPr>
        </p:pic>
      </p:grpSp>
      <p:cxnSp>
        <p:nvCxnSpPr>
          <p:cNvPr id="8" name="Прямая со стрелкой 7"/>
          <p:cNvCxnSpPr/>
          <p:nvPr/>
        </p:nvCxnSpPr>
        <p:spPr>
          <a:xfrm flipH="1">
            <a:off x="3961180" y="1119298"/>
            <a:ext cx="305410" cy="305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H="1">
            <a:off x="5488229" y="1130545"/>
            <a:ext cx="305410" cy="305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9" y="501831"/>
            <a:ext cx="1147043" cy="114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Brending-1024x102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4728" y="1786960"/>
            <a:ext cx="761593" cy="744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0798" y="2421041"/>
            <a:ext cx="241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Основные причины смертности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21737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555" y="68403"/>
            <a:ext cx="8856890" cy="652897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Выполнение объемных показателей оказания </a:t>
            </a:r>
            <a:r>
              <a:rPr lang="ru-RU" sz="1600" i="1" dirty="0"/>
              <a:t>амбулаторной медицинской помощи с профилактической целью</a:t>
            </a:r>
            <a:br>
              <a:rPr lang="ru-RU" sz="1600" i="1" dirty="0"/>
            </a:br>
            <a:r>
              <a:rPr lang="ru-RU" sz="1600" dirty="0" smtClean="0"/>
              <a:t>по отношению к распределенному объему</a:t>
            </a:r>
            <a:endParaRPr lang="ru-RU" sz="16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61251" y="706387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2491" y="1176614"/>
            <a:ext cx="3488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Запланировано посещений </a:t>
            </a:r>
            <a:r>
              <a:rPr lang="ru-RU" sz="1400" i="1" u="sng" dirty="0"/>
              <a:t>на </a:t>
            </a:r>
            <a:r>
              <a:rPr lang="ru-RU" sz="1400" i="1" u="sng" dirty="0" smtClean="0"/>
              <a:t>12 мес. </a:t>
            </a:r>
            <a:endParaRPr lang="ru-RU" sz="1400" i="1" u="sng" dirty="0"/>
          </a:p>
          <a:p>
            <a:pPr algn="ctr"/>
            <a:r>
              <a:rPr lang="ru-RU" sz="1400" i="1" u="sng" dirty="0" smtClean="0"/>
              <a:t>Всего </a:t>
            </a:r>
            <a:endParaRPr lang="ru-RU" sz="1400" i="1" u="sng" dirty="0"/>
          </a:p>
          <a:p>
            <a:pPr algn="ctr"/>
            <a:endParaRPr lang="ru-RU" sz="1400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293" y="1822635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Областные МО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7293" y="1822633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262 483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54653" y="1798560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7,3%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293" y="2273019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Пенза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7293" y="227301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1 234 253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9323" y="2288813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28,1%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1293" y="2716729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Кузнецк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7293" y="271672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336 075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9323" y="2732523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10,9%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1293" y="3160439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Районные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7293" y="316043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1 528 250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9323" y="3176233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44,1%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1293" y="3610727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Федеральные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7293" y="361072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206 829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9323" y="3626521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6,8%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850365" y="185043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262 483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850365" y="230081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1 234 253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850365" y="273795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336 075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50365" y="318823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1 528 250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0365" y="363852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206 829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8977" y="4067339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Частные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4977" y="406733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107 396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687007" y="4083133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2,8%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8049" y="409513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107 396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473395" y="1841749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498065" y="2332002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498065" y="2775712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498065" y="3219422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526247" y="3669710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505749" y="4126322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416734" y="1178977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Факт за </a:t>
            </a:r>
            <a:r>
              <a:rPr lang="en-US" sz="1400" i="1" u="sng" dirty="0" smtClean="0"/>
              <a:t>12</a:t>
            </a:r>
            <a:r>
              <a:rPr lang="ru-RU" sz="1400" i="1" u="sng" dirty="0" smtClean="0"/>
              <a:t> мес. </a:t>
            </a:r>
            <a:endParaRPr lang="ru-RU" sz="1400" i="1" u="sng" dirty="0"/>
          </a:p>
          <a:p>
            <a:pPr algn="ctr"/>
            <a:r>
              <a:rPr lang="ru-RU" sz="1400" i="1" u="sng" dirty="0" smtClean="0"/>
              <a:t>3 675 286</a:t>
            </a:r>
            <a:endParaRPr lang="ru-RU" sz="1400" i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6912000" y="1164064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% исполнения</a:t>
            </a:r>
          </a:p>
          <a:p>
            <a:pPr algn="ctr"/>
            <a:r>
              <a:rPr lang="ru-RU" sz="1400" i="1" u="sng" dirty="0" smtClean="0"/>
              <a:t>100%</a:t>
            </a:r>
            <a:endParaRPr lang="ru-RU" sz="1400" i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4652766" y="1183658"/>
            <a:ext cx="11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Удельный</a:t>
            </a:r>
          </a:p>
          <a:p>
            <a:pPr algn="ctr"/>
            <a:r>
              <a:rPr lang="ru-RU" sz="1400" i="1" u="sng" dirty="0" smtClean="0"/>
              <a:t>вес</a:t>
            </a:r>
          </a:p>
        </p:txBody>
      </p:sp>
      <p:sp>
        <p:nvSpPr>
          <p:cNvPr id="41" name="Овал 40"/>
          <p:cNvSpPr/>
          <p:nvPr/>
        </p:nvSpPr>
        <p:spPr>
          <a:xfrm>
            <a:off x="259722" y="688610"/>
            <a:ext cx="1105473" cy="102189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156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555" y="68403"/>
            <a:ext cx="8856890" cy="652897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Выполнение объемных показателей оказания </a:t>
            </a:r>
            <a:r>
              <a:rPr lang="ru-RU" sz="1600" i="1" dirty="0"/>
              <a:t>амбулаторной медицинской помощи </a:t>
            </a:r>
            <a:r>
              <a:rPr lang="ru-RU" sz="1600" i="1" dirty="0" smtClean="0"/>
              <a:t>по поводу заболевания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dirty="0" smtClean="0"/>
              <a:t>по отношению к распределенному объему</a:t>
            </a:r>
            <a:endParaRPr lang="ru-RU" sz="16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61251" y="706387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1670" y="794732"/>
            <a:ext cx="3488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Запланировано обращений </a:t>
            </a:r>
            <a:endParaRPr lang="ru-RU" sz="1400" i="1" u="sng" dirty="0"/>
          </a:p>
          <a:p>
            <a:pPr algn="ctr"/>
            <a:r>
              <a:rPr lang="ru-RU" sz="1400" i="1" u="sng" dirty="0"/>
              <a:t>Всего  2 242 090 </a:t>
            </a:r>
          </a:p>
          <a:p>
            <a:pPr algn="ctr"/>
            <a:endParaRPr lang="ru-RU" sz="1400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898" y="1440753"/>
            <a:ext cx="2125527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Областные МО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6835" y="144075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103 437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28916" y="1416678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7,3%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5898" y="1891137"/>
            <a:ext cx="2125527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Пенза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6835" y="189113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814 </a:t>
            </a:r>
            <a:r>
              <a:rPr lang="ru-RU" sz="1600" dirty="0"/>
              <a:t>519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3586" y="1906931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28,1%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5898" y="2334847"/>
            <a:ext cx="2125527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Кузнецк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6835" y="233484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193 967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3586" y="2350641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10,9%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5898" y="2778557"/>
            <a:ext cx="2125527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Районные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6835" y="277855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804 231 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3586" y="2794351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44,1%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5898" y="3228845"/>
            <a:ext cx="2125527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Федеральные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6835" y="3228843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126 200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3586" y="3244639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6,8%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916492" y="1468553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91 302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916492" y="191893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846 275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916492" y="235606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144 902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916492" y="280635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576 867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916492" y="325664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66 309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63582" y="3685457"/>
            <a:ext cx="2125527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Частные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4519" y="368545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97 441 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961270" y="3701251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2,8%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924176" y="371325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97 441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404460" y="1459867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88,3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429130" y="1950120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/>
              <a:t>92,3%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29130" y="2393830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/>
              <a:t>74,7%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30" y="2837540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/>
              <a:t>71,7%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457312" y="3287828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52,5%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436814" y="3744440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475834" y="797095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Факт за </a:t>
            </a:r>
            <a:r>
              <a:rPr lang="en-US" sz="1400" i="1" u="sng" dirty="0" smtClean="0"/>
              <a:t>12</a:t>
            </a:r>
            <a:r>
              <a:rPr lang="ru-RU" sz="1400" i="1" u="sng" dirty="0" smtClean="0"/>
              <a:t> мес. </a:t>
            </a:r>
            <a:endParaRPr lang="ru-RU" sz="1400" i="1" u="sng" dirty="0"/>
          </a:p>
          <a:p>
            <a:pPr algn="ctr"/>
            <a:r>
              <a:rPr lang="ru-RU" sz="1400" i="1" u="sng" dirty="0" smtClean="0"/>
              <a:t>1 823 096</a:t>
            </a:r>
            <a:endParaRPr lang="ru-RU" sz="1400" i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5793640" y="792414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% исполнения</a:t>
            </a:r>
          </a:p>
          <a:p>
            <a:pPr algn="ctr"/>
            <a:r>
              <a:rPr lang="ru-RU" sz="1400" i="1" u="sng" dirty="0"/>
              <a:t>81,3</a:t>
            </a:r>
            <a:r>
              <a:rPr lang="ru-RU" sz="1400" i="1" u="sng" dirty="0" smtClean="0"/>
              <a:t>%</a:t>
            </a:r>
            <a:endParaRPr lang="ru-RU" sz="1400" i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3808475" y="801776"/>
            <a:ext cx="11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Удельный</a:t>
            </a:r>
          </a:p>
          <a:p>
            <a:pPr algn="ctr"/>
            <a:r>
              <a:rPr lang="ru-RU" sz="1400" i="1" u="sng" dirty="0" smtClean="0"/>
              <a:t>вес</a:t>
            </a:r>
          </a:p>
        </p:txBody>
      </p:sp>
      <p:sp>
        <p:nvSpPr>
          <p:cNvPr id="41" name="Овал 40"/>
          <p:cNvSpPr/>
          <p:nvPr/>
        </p:nvSpPr>
        <p:spPr>
          <a:xfrm>
            <a:off x="81438" y="401277"/>
            <a:ext cx="1131052" cy="102189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92261"/>
              </p:ext>
            </p:extLst>
          </p:nvPr>
        </p:nvGraphicFramePr>
        <p:xfrm>
          <a:off x="123452" y="4150389"/>
          <a:ext cx="8571583" cy="762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88013"/>
                <a:gridCol w="916974"/>
                <a:gridCol w="2139604"/>
                <a:gridCol w="182699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Наименование МО с минимальным исполнением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План, случаев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Фактические показатели, случаев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</a:rPr>
                        <a:t>%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исполнения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плана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ВОЙСКОВАЯ ЧАСТЬ 45108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 1 237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1,5%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ФГБОУ ВО "ПЕНЗЕНСКИЙ ГОСУДАРСТВЕННЫЙ УНИВЕРСИТЕТ"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 30 117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9 239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30,7%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"ЛОПАТИНСКАЯ УБ"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 17 368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8 447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48,6%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Правая фигурная скобка 1"/>
          <p:cNvSpPr/>
          <p:nvPr/>
        </p:nvSpPr>
        <p:spPr>
          <a:xfrm>
            <a:off x="7167985" y="1459868"/>
            <a:ext cx="264097" cy="2225588"/>
          </a:xfrm>
          <a:prstGeom prst="rightBrace">
            <a:avLst>
              <a:gd name="adj1" fmla="val 114867"/>
              <a:gd name="adj2" fmla="val 50268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79068" y="1501441"/>
            <a:ext cx="1585197" cy="21424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Не исполнены:</a:t>
            </a:r>
          </a:p>
          <a:p>
            <a:pPr algn="ctr"/>
            <a:endParaRPr lang="ru-RU" sz="1050" dirty="0" smtClean="0"/>
          </a:p>
          <a:p>
            <a:pPr marL="228600" indent="-228600" algn="ctr">
              <a:buAutoNum type="arabicPeriod"/>
            </a:pPr>
            <a:r>
              <a:rPr lang="ru-RU" sz="1050" dirty="0" smtClean="0"/>
              <a:t>Обращение к врачам-терапевтам и ВОП (83,5%)</a:t>
            </a:r>
          </a:p>
          <a:p>
            <a:pPr marL="228600" indent="-228600" algn="ctr">
              <a:buAutoNum type="arabicPeriod"/>
            </a:pPr>
            <a:r>
              <a:rPr lang="ru-RU" sz="1050" dirty="0" smtClean="0"/>
              <a:t>Обращение к врачу-стоматологу, зубному врачу (75,0%)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6657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555" y="68403"/>
            <a:ext cx="8856890" cy="65289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Выполнение объемных показателей по диагностическим услугам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dirty="0" smtClean="0"/>
              <a:t>по отношению к распределенному объему</a:t>
            </a:r>
            <a:endParaRPr lang="ru-RU" sz="16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61251" y="706387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7096" y="794732"/>
            <a:ext cx="3488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Запланировано диагностических услуг  </a:t>
            </a:r>
            <a:r>
              <a:rPr lang="ru-RU" sz="1400" i="1" u="sng" dirty="0"/>
              <a:t>Всего   591 452 </a:t>
            </a:r>
          </a:p>
          <a:p>
            <a:pPr algn="ctr"/>
            <a:endParaRPr lang="ru-RU" sz="1400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898" y="1440753"/>
            <a:ext cx="2802274" cy="357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Компьютерная </a:t>
            </a:r>
            <a:r>
              <a:rPr lang="ru-RU" sz="1200" dirty="0" smtClean="0">
                <a:solidFill>
                  <a:schemeClr val="tx1"/>
                </a:solidFill>
              </a:rPr>
              <a:t>томография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1898" y="144075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48 843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59258" y="1416678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8</a:t>
            </a:r>
            <a:r>
              <a:rPr lang="en-US" sz="1600" dirty="0" smtClean="0"/>
              <a:t>,3</a:t>
            </a:r>
            <a:r>
              <a:rPr lang="ru-RU" sz="1600" dirty="0" smtClean="0"/>
              <a:t>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5898" y="1891137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Магнитно-резонансная томография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1898" y="189113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31 939 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3928" y="1906931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5,4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5898" y="2334847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Ультразвуковое исследование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1898" y="233484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 81 797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928" y="2350641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13,8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5898" y="2778557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Эндоскопические диагностические исследования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81898" y="277855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37 596 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83928" y="2794351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6,4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5898" y="3228845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Тестирование на выявление новой коронавирусной инфекции (СОVID-19)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1898" y="3228843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 381 877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83928" y="3244639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64,5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854970" y="1468553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45 575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854970" y="191893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31 658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854970" y="235606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81 797 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54970" y="280635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36 081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4970" y="325664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381 877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478000" y="1459867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93,3%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02670" y="1950120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/>
              <a:t>99,1%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502670" y="2393830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2670" y="2837540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96,0%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28492" y="3256645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421339" y="797095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Факт за </a:t>
            </a:r>
            <a:r>
              <a:rPr lang="en-US" sz="1400" i="1" u="sng" dirty="0" smtClean="0"/>
              <a:t>12</a:t>
            </a:r>
            <a:r>
              <a:rPr lang="ru-RU" sz="1400" i="1" u="sng" dirty="0" smtClean="0"/>
              <a:t> мес. </a:t>
            </a:r>
            <a:endParaRPr lang="ru-RU" sz="1400" i="1" u="sng" dirty="0"/>
          </a:p>
          <a:p>
            <a:pPr algn="ctr"/>
            <a:r>
              <a:rPr lang="ru-RU" sz="1400" i="1" u="sng" dirty="0" smtClean="0"/>
              <a:t>586 388</a:t>
            </a:r>
            <a:endParaRPr lang="ru-RU" sz="1400" i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6907211" y="792414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% исполнения</a:t>
            </a:r>
          </a:p>
          <a:p>
            <a:pPr algn="ctr"/>
            <a:r>
              <a:rPr lang="ru-RU" sz="1400" i="1" u="sng" dirty="0" smtClean="0"/>
              <a:t>99,1%</a:t>
            </a:r>
            <a:endParaRPr lang="ru-RU" sz="1400" i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4657371" y="801776"/>
            <a:ext cx="11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Удельный</a:t>
            </a:r>
          </a:p>
          <a:p>
            <a:pPr algn="ctr"/>
            <a:r>
              <a:rPr lang="ru-RU" sz="1400" i="1" u="sng" dirty="0" smtClean="0"/>
              <a:t>вес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3538" y="3679131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>
                <a:solidFill>
                  <a:schemeClr val="tx1"/>
                </a:solidFill>
              </a:rPr>
              <a:t>Паталогоанатомические</a:t>
            </a:r>
            <a:r>
              <a:rPr lang="ru-RU" sz="1200" dirty="0">
                <a:solidFill>
                  <a:schemeClr val="tx1"/>
                </a:solidFill>
              </a:rPr>
              <a:t> исследования </a:t>
            </a:r>
            <a:r>
              <a:rPr lang="ru-RU" sz="1200" dirty="0" err="1">
                <a:solidFill>
                  <a:schemeClr val="tx1"/>
                </a:solidFill>
              </a:rPr>
              <a:t>биопсийного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материала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9538" y="367912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9 400 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4681568" y="3694925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1,6</a:t>
            </a:r>
            <a:r>
              <a:rPr lang="ru-RU" sz="1600" smtClean="0"/>
              <a:t>%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852610" y="370693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/>
              <a:t> 9 400 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7521458" y="3694925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44" name="Овал 43"/>
          <p:cNvSpPr/>
          <p:nvPr/>
        </p:nvSpPr>
        <p:spPr>
          <a:xfrm>
            <a:off x="143555" y="346312"/>
            <a:ext cx="1221640" cy="1197405"/>
          </a:xfrm>
          <a:prstGeom prst="ellipse">
            <a:avLst/>
          </a:prstGeom>
          <a:blipFill>
            <a:blip r:embed="rId2"/>
            <a:srcRect/>
            <a:stretch>
              <a:fillRect l="-8937" r="-893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1903424_3-phonoteka_org-p-fon-khimicheskaya-laboratoriya-risunok-3.pn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4809567" y="780165"/>
            <a:ext cx="4275740" cy="4275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12" y="128470"/>
            <a:ext cx="8848630" cy="43388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595959"/>
                </a:solidFill>
              </a:rPr>
              <a:t>Проведение </a:t>
            </a:r>
            <a:r>
              <a:rPr lang="ru-RU" sz="1800" dirty="0" err="1">
                <a:solidFill>
                  <a:srgbClr val="595959"/>
                </a:solidFill>
              </a:rPr>
              <a:t>молекулярно</a:t>
            </a:r>
            <a:r>
              <a:rPr lang="ru-RU" sz="1800" dirty="0">
                <a:solidFill>
                  <a:srgbClr val="595959"/>
                </a:solidFill>
              </a:rPr>
              <a:t> – генетических исследований </a:t>
            </a:r>
            <a:r>
              <a:rPr lang="ru-RU" sz="1800" dirty="0" smtClean="0">
                <a:solidFill>
                  <a:srgbClr val="595959"/>
                </a:solidFill>
              </a:rPr>
              <a:t>за 2022 год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49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95417"/>
              </p:ext>
            </p:extLst>
          </p:nvPr>
        </p:nvGraphicFramePr>
        <p:xfrm>
          <a:off x="754375" y="906508"/>
          <a:ext cx="7940660" cy="2743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81413"/>
                <a:gridCol w="1414902"/>
                <a:gridCol w="1648434"/>
                <a:gridCol w="1219331"/>
                <a:gridCol w="1676580"/>
              </a:tblGrid>
              <a:tr h="4140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Регион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 в исследованиях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</a:t>
                      </a:r>
                      <a:endParaRPr lang="ru-RU" sz="1400" b="1" baseline="0" dirty="0" smtClean="0"/>
                    </a:p>
                    <a:p>
                      <a:pPr algn="ctr"/>
                      <a:r>
                        <a:rPr lang="ru-RU" sz="1400" b="1" baseline="0" dirty="0" smtClean="0"/>
                        <a:t>молекулярно-генетических исследованиях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Посещения 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Сумма, руб.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г. Москва</a:t>
                      </a:r>
                      <a:endParaRPr lang="ru-RU" sz="14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</a:t>
                      </a:r>
                      <a:endParaRPr lang="ru-RU" sz="14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844 708,00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г. Санкт-Петербург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1 298</a:t>
                      </a:r>
                      <a:endParaRPr lang="ru-RU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/>
                        <a:t>13 887 803,00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Калужская область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/>
                        <a:t>3 236,88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Самарская область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/>
                        <a:t>17 287,13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1 426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1 402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98,3% к году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14 753 035,01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 descr="place-m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260" y="1721948"/>
            <a:ext cx="433880" cy="433880"/>
          </a:xfrm>
          <a:prstGeom prst="rect">
            <a:avLst/>
          </a:prstGeom>
        </p:spPr>
      </p:pic>
      <p:pic>
        <p:nvPicPr>
          <p:cNvPr id="8" name="Рисунок 7" descr="place-m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260" y="2085933"/>
            <a:ext cx="433880" cy="433880"/>
          </a:xfrm>
          <a:prstGeom prst="rect">
            <a:avLst/>
          </a:prstGeom>
        </p:spPr>
      </p:pic>
      <p:pic>
        <p:nvPicPr>
          <p:cNvPr id="9" name="Рисунок 8" descr="place-m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260" y="2485473"/>
            <a:ext cx="433880" cy="433880"/>
          </a:xfrm>
          <a:prstGeom prst="rect">
            <a:avLst/>
          </a:prstGeom>
        </p:spPr>
      </p:pic>
      <p:pic>
        <p:nvPicPr>
          <p:cNvPr id="10" name="Рисунок 9" descr="place-m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260" y="2849458"/>
            <a:ext cx="433880" cy="43388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1395709"/>
              </p:ext>
            </p:extLst>
          </p:nvPr>
        </p:nvGraphicFramePr>
        <p:xfrm>
          <a:off x="800419" y="3793390"/>
          <a:ext cx="7329840" cy="91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Овал 13"/>
          <p:cNvSpPr/>
          <p:nvPr/>
        </p:nvSpPr>
        <p:spPr>
          <a:xfrm>
            <a:off x="5793640" y="3283338"/>
            <a:ext cx="1221640" cy="327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555" y="68404"/>
            <a:ext cx="8856890" cy="41887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Выполнение объемных показателей оказания медицинской помощи по отношению к нормативу</a:t>
            </a:r>
            <a:br>
              <a:rPr lang="ru-RU" sz="1600" dirty="0" smtClean="0"/>
            </a:br>
            <a:r>
              <a:rPr lang="ru-RU" sz="1600" dirty="0" smtClean="0"/>
              <a:t> за 12 месяцев 2022 года</a:t>
            </a:r>
            <a:endParaRPr lang="ru-RU" sz="16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736510" y="639814"/>
            <a:ext cx="6805820" cy="7102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Медицинская помощь, оказываемая в условиях круглосуточного стационара включая высокотехнологичную медицинскую помощь и медицинскую реабилитацию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43555" y="487280"/>
            <a:ext cx="1175829" cy="106446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TextBox 40"/>
          <p:cNvSpPr txBox="1"/>
          <p:nvPr/>
        </p:nvSpPr>
        <p:spPr>
          <a:xfrm>
            <a:off x="448965" y="3335275"/>
            <a:ext cx="80933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i="1" u="sng" dirty="0" smtClean="0"/>
              <a:t>По причине превышения </a:t>
            </a:r>
            <a:r>
              <a:rPr lang="ru-RU" i="1" u="sng" dirty="0"/>
              <a:t>распределенного объема </a:t>
            </a:r>
            <a:r>
              <a:rPr lang="ru-RU" i="1" u="sng" dirty="0" smtClean="0"/>
              <a:t>медицинской </a:t>
            </a:r>
            <a:r>
              <a:rPr lang="ru-RU" i="1" u="sng" dirty="0"/>
              <a:t>помощи</a:t>
            </a:r>
            <a:r>
              <a:rPr lang="ru-RU" i="1" dirty="0"/>
              <a:t>, установленного </a:t>
            </a:r>
            <a:r>
              <a:rPr lang="ru-RU" i="1" dirty="0" smtClean="0"/>
              <a:t>медицинским организациям </a:t>
            </a:r>
            <a:r>
              <a:rPr lang="ru-RU" i="1" dirty="0"/>
              <a:t>в соответствии с законодательством об обязательном медицинском </a:t>
            </a:r>
            <a:r>
              <a:rPr lang="ru-RU" i="1" dirty="0" smtClean="0"/>
              <a:t>страховании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4375" y="1502815"/>
            <a:ext cx="2290575" cy="763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Объемы стационарной медицинской помощи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08475" y="1502815"/>
            <a:ext cx="1985165" cy="763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ИСПОЛНЕНО</a:t>
            </a:r>
          </a:p>
          <a:p>
            <a:pPr algn="ctr"/>
            <a:r>
              <a:rPr lang="ru-RU" dirty="0"/>
              <a:t>н</a:t>
            </a:r>
            <a:r>
              <a:rPr lang="ru-RU" dirty="0" smtClean="0"/>
              <a:t>а 100%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3640" y="1502815"/>
            <a:ext cx="2290575" cy="763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207 413</a:t>
            </a:r>
          </a:p>
          <a:p>
            <a:pPr algn="ctr"/>
            <a:r>
              <a:rPr lang="ru-RU" dirty="0"/>
              <a:t>з</a:t>
            </a:r>
            <a:r>
              <a:rPr lang="ru-RU" dirty="0" smtClean="0"/>
              <a:t>аконченных случаев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275870" y="1655520"/>
            <a:ext cx="379900" cy="45811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4375" y="4120105"/>
            <a:ext cx="2290575" cy="763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Отклонены от оплаты на этапе МЭК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08475" y="4120105"/>
            <a:ext cx="1985165" cy="763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8 655 </a:t>
            </a:r>
          </a:p>
          <a:p>
            <a:pPr algn="ctr"/>
            <a:r>
              <a:rPr lang="ru-RU" dirty="0" smtClean="0"/>
              <a:t>законченных случаев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93640" y="4120105"/>
            <a:ext cx="2290575" cy="763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сумму </a:t>
            </a:r>
          </a:p>
          <a:p>
            <a:pPr algn="ctr"/>
            <a:r>
              <a:rPr lang="ru-RU" smtClean="0"/>
              <a:t>129 </a:t>
            </a:r>
            <a:r>
              <a:rPr lang="ru-RU" dirty="0" smtClean="0"/>
              <a:t>849 тыс. рублей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275870" y="4272810"/>
            <a:ext cx="379900" cy="45811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wIHyQy4gd30lZ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965" y="2335329"/>
            <a:ext cx="899376" cy="735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8550" y="2603846"/>
            <a:ext cx="6908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Средние сроки ожидания госпитализации в круглосуточный стационар – 6 дней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02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555" y="68404"/>
            <a:ext cx="8856890" cy="41887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Выполнение объемных показателей оказания медицинской помощи по отношению к нормативу</a:t>
            </a:r>
            <a:br>
              <a:rPr lang="ru-RU" sz="1600" dirty="0" smtClean="0"/>
            </a:br>
            <a:r>
              <a:rPr lang="ru-RU" sz="1600" dirty="0" smtClean="0"/>
              <a:t> за 12 месяцев 2022 года</a:t>
            </a:r>
            <a:endParaRPr lang="ru-RU" sz="16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736510" y="639815"/>
            <a:ext cx="5344675" cy="473028"/>
          </a:xfrm>
          <a:prstGeom prst="rect">
            <a:avLst/>
          </a:prstGeom>
          <a:solidFill>
            <a:srgbClr val="B10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Скорая медицинская помощь (вызовы)</a:t>
            </a:r>
            <a:endParaRPr lang="ru-RU" sz="1600" i="1" dirty="0">
              <a:solidFill>
                <a:schemeClr val="bg1"/>
              </a:solidFill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89123"/>
              </p:ext>
            </p:extLst>
          </p:nvPr>
        </p:nvGraphicFramePr>
        <p:xfrm>
          <a:off x="143555" y="1655521"/>
          <a:ext cx="8856890" cy="198516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950024"/>
                <a:gridCol w="1542226"/>
                <a:gridCol w="2141135"/>
                <a:gridCol w="1223505"/>
              </a:tblGrid>
              <a:tr h="825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 МО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План на </a:t>
                      </a:r>
                      <a:r>
                        <a:rPr lang="ru-RU" sz="1100" b="1" u="none" strike="noStrike" dirty="0" smtClean="0">
                          <a:effectLst/>
                        </a:rPr>
                        <a:t>12 </a:t>
                      </a:r>
                      <a:r>
                        <a:rPr lang="ru-RU" sz="1100" b="1" u="none" strike="noStrike" dirty="0">
                          <a:effectLst/>
                        </a:rPr>
                        <a:t>мес., </a:t>
                      </a:r>
                      <a:endParaRPr lang="ru-RU" sz="11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случаев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Фактические показатели  </a:t>
                      </a:r>
                      <a:endParaRPr lang="ru-RU" sz="11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за 12 </a:t>
                      </a:r>
                      <a:r>
                        <a:rPr lang="ru-RU" sz="1100" b="1" u="none" strike="noStrike" dirty="0">
                          <a:effectLst/>
                        </a:rPr>
                        <a:t>мес.,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случаев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% исполнения  плана </a:t>
                      </a:r>
                      <a:r>
                        <a:rPr lang="ru-RU" sz="1100" b="1" u="none" strike="noStrike" dirty="0" smtClean="0">
                          <a:effectLst/>
                        </a:rPr>
                        <a:t>12 </a:t>
                      </a:r>
                      <a:r>
                        <a:rPr lang="ru-RU" sz="1100" b="1" u="none" strike="noStrike" dirty="0">
                          <a:effectLst/>
                        </a:rPr>
                        <a:t>мес.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</a:tr>
              <a:tr h="574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 smtClean="0">
                          <a:effectLst/>
                        </a:rPr>
                        <a:t>ГБУЗ "ПЕНЗЕНСКАЯ ОБЛАСТНАЯ СТАНЦИЯ СКОРОЙ МЕДИЦИНСКОЙ ПОМОЩИ"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</a:rPr>
                        <a:t> 341 181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</a:rPr>
                        <a:t>293 127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 smtClean="0">
                          <a:effectLst/>
                        </a:rPr>
                        <a:t>85,9</a:t>
                      </a:r>
                      <a:r>
                        <a:rPr lang="ru-RU" sz="1100" b="0" u="none" strike="noStrike" dirty="0" smtClean="0">
                          <a:effectLst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</a:tr>
              <a:tr h="292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 smtClean="0">
                          <a:effectLst/>
                        </a:rPr>
                        <a:t>ФГБУЗ МСЧ № 59  ФМБА РОССИИ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</a:rPr>
                        <a:t> 19 290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</a:rPr>
                        <a:t>13 962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 smtClean="0">
                          <a:effectLst/>
                        </a:rPr>
                        <a:t>71</a:t>
                      </a:r>
                      <a:r>
                        <a:rPr lang="ru-RU" sz="1100" b="0" u="none" strike="noStrike" dirty="0" smtClean="0">
                          <a:effectLst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</a:tr>
              <a:tr h="292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ИТОГО ПО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ОБЛАСТИ</a:t>
                      </a:r>
                      <a:r>
                        <a:rPr lang="ru-RU" sz="1100" b="1" u="none" strike="noStrike" dirty="0" smtClean="0">
                          <a:effectLst/>
                        </a:rPr>
                        <a:t>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360 471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307 089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85,2%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-161855" y="4556915"/>
            <a:ext cx="809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i="1" dirty="0" smtClean="0"/>
              <a:t>* При этом стоит отметить 100% исполнение плана по неотложной медицинской помощи.</a:t>
            </a:r>
            <a:endParaRPr lang="ru-RU" sz="1200" i="1" dirty="0"/>
          </a:p>
        </p:txBody>
      </p:sp>
      <p:sp>
        <p:nvSpPr>
          <p:cNvPr id="8" name="Овал 7"/>
          <p:cNvSpPr/>
          <p:nvPr/>
        </p:nvSpPr>
        <p:spPr>
          <a:xfrm>
            <a:off x="143555" y="378430"/>
            <a:ext cx="1221640" cy="1197405"/>
          </a:xfrm>
          <a:prstGeom prst="ellipse">
            <a:avLst/>
          </a:prstGeom>
          <a:blipFill>
            <a:blip r:embed="rId2"/>
            <a:srcRect/>
            <a:stretch>
              <a:fillRect l="-8937" r="-89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555" y="68404"/>
            <a:ext cx="8856890" cy="41887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Выполнение объемных показателей оказания медицинской помощи по отношению к нормативу</a:t>
            </a:r>
            <a:br>
              <a:rPr lang="ru-RU" sz="1600" dirty="0" smtClean="0"/>
            </a:br>
            <a:r>
              <a:rPr lang="ru-RU" sz="1600" dirty="0" smtClean="0"/>
              <a:t> за 12 месяцев 2022 года</a:t>
            </a:r>
            <a:endParaRPr lang="ru-RU" sz="16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1425" y="1044700"/>
            <a:ext cx="241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Запланировано законченных случаев 85 639</a:t>
            </a:r>
            <a:endParaRPr lang="ru-RU" sz="1400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468" y="1604766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Областные МО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5468" y="1604764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13 836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72828" y="1580691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16,3%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468" y="2055150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Пенза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468" y="2055148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20 126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97498" y="2070944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23,5%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9468" y="2498860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Кузнецк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468" y="2498858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5 469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797498" y="2514654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6,4%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9468" y="2942570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Районные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5468" y="2942568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28 213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97498" y="2958364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32,9%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9468" y="3392858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Федеральные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5468" y="3392856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1 034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797498" y="3408652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1,2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68540" y="1632566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13 789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968540" y="2082950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20 126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968540" y="2520082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5 469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968540" y="2970370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28 040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963638" y="3408652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1 034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77152" y="3849470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Частные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3152" y="3849468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16 832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805182" y="3865264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19,7%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976224" y="3877270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16 832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591570" y="1563814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99,7%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6240" y="2054067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616240" y="2497777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616240" y="2941487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99,4%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6240" y="3413828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623924" y="3848387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392064" y="1043148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Факт за 12 мес. </a:t>
            </a:r>
            <a:endParaRPr lang="ru-RU" sz="1400" i="1" u="sng" dirty="0"/>
          </a:p>
          <a:p>
            <a:pPr algn="ctr"/>
            <a:r>
              <a:rPr lang="ru-RU" sz="1400" i="1" u="sng" dirty="0" smtClean="0"/>
              <a:t>85 419</a:t>
            </a:r>
            <a:endParaRPr lang="ru-RU" sz="1400" i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6907303" y="1047170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% исполнения</a:t>
            </a:r>
          </a:p>
          <a:p>
            <a:pPr algn="ctr"/>
            <a:r>
              <a:rPr lang="ru-RU" sz="1400" i="1" u="sng" dirty="0" smtClean="0"/>
              <a:t>99,7 %</a:t>
            </a:r>
            <a:endParaRPr lang="ru-RU" sz="1400" i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4639245" y="1047839"/>
            <a:ext cx="11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Удельный</a:t>
            </a:r>
          </a:p>
          <a:p>
            <a:pPr algn="ctr"/>
            <a:r>
              <a:rPr lang="ru-RU" sz="1400" i="1" u="sng" dirty="0" smtClean="0"/>
              <a:t>вес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70605" y="615312"/>
            <a:ext cx="5039264" cy="3054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Дневной стационар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59878" y="307189"/>
            <a:ext cx="1221640" cy="106705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1327093"/>
              <a:satOff val="7537"/>
              <a:lumOff val="59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08676"/>
              </p:ext>
            </p:extLst>
          </p:nvPr>
        </p:nvGraphicFramePr>
        <p:xfrm>
          <a:off x="161856" y="4309952"/>
          <a:ext cx="8543245" cy="7739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88504"/>
                <a:gridCol w="1527050"/>
                <a:gridCol w="2308876"/>
                <a:gridCol w="1518815"/>
              </a:tblGrid>
              <a:tr h="457797">
                <a:tc>
                  <a:txBody>
                    <a:bodyPr/>
                    <a:lstStyle/>
                    <a:p>
                      <a:pPr marL="0" marR="0" lvl="0" indent="0" algn="ctr" defTabSz="779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МО с минимальным исполнением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План,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</a:rPr>
                        <a:t>случаев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Фактические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показатели, случаев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% исполнения 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плана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</a:tr>
              <a:tr h="156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"НИЖНЕЛОМОВСКАЯ МРБ"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3 389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3 216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94,9%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</a:tr>
              <a:tr h="156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"ПОКБ ИМ. Н.Н. БУРДЕНКО"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2 231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2 184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97,9%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2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9144001" cy="586585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Выполнение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плановых показателей по профилю «медицинская реабилитация» в разрезе условий оказания медицинской помощи за период январь-декабрь 2022 года</a:t>
            </a:r>
            <a:endParaRPr kumimoji="0" lang="ru-RU" sz="1400" b="0" i="1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68" y="612720"/>
            <a:ext cx="26686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 Амбулаторных условиях – 1 297 случаев или 35,7% от плана</a:t>
            </a:r>
            <a:endParaRPr lang="ru-RU" sz="1200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/>
          </p:nvPr>
        </p:nvGraphicFramePr>
        <p:xfrm>
          <a:off x="70868" y="1197405"/>
          <a:ext cx="2759872" cy="3706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852"/>
                <a:gridCol w="702020"/>
              </a:tblGrid>
              <a:tr h="251236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"ПОКБ ИМ. Н.Н. БУРДЕНКО"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17,7%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775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"КУЗНЕЦКАЯ  МЕЖРАЙОННАЯ ДЕТСКАЯ БОЛЬНИЦА"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73,5%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775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«</a:t>
                      </a:r>
                      <a:r>
                        <a:rPr lang="ru-RU" sz="110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Сердобская</a:t>
                      </a: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межрайонная больница им.</a:t>
                      </a:r>
                      <a:r>
                        <a:rPr lang="ru-RU" sz="11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Н.А. Настина</a:t>
                      </a: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76,2%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66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«Городская поликлиника»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18,4%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«Городская детская поликлиника»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АО "ППО ЭВТ ИМ. В.А. РЕВУНОВА"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«Клиническая больница №6 им. Г.А. Захарьина»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«Каменская межрайонная больница»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21303" y="622188"/>
            <a:ext cx="26850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 Стационарных условиях – 3 670 случаев или 71,1 % от плана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4645" y="622188"/>
            <a:ext cx="29013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</a:t>
            </a:r>
            <a:r>
              <a:rPr lang="ru-RU" sz="1200" dirty="0" smtClean="0"/>
              <a:t> условиях Дневного стационара – 475 случаев или 100 % от плана</a:t>
            </a:r>
            <a:endParaRPr lang="ru-RU" sz="12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3061595" y="1213992"/>
          <a:ext cx="2849445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257"/>
                <a:gridCol w="795188"/>
              </a:tblGrid>
              <a:tr h="251236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"ПОКБ ИМ. Н.Н. БУРДЕНКО"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27,7</a:t>
                      </a: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"КЛИНИЧЕСКАЯ БОЛЬНИЦА №6 ИМ. Г.А. ЗАХАРЬИНА"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72,9</a:t>
                      </a: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"ПОДКБ ИМ.Н.Ф.ФИЛАТОВА"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ООО САНАТОРИЙ "ХОПРОВСКИЕ ЗОРИ"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91,5</a:t>
                      </a: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"КУЗНЕЦКАЯ  МЕЖРАЙОННАЯ ДЕТСКАЯ БОЛЬНИЦА"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89,8</a:t>
                      </a: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6124644" y="1211789"/>
          <a:ext cx="2901395" cy="235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1959"/>
                <a:gridCol w="779436"/>
              </a:tblGrid>
              <a:tr h="251236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"КЛИНИЧЕСКАЯ БОЛЬНИЦА №6 ИМ. Г.А. ЗАХАРЬИНА"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ООО "СЕРЕБРЯНЫЙ БОР"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МАУЗ "САНАТОРИЙ "ЗАРЕЧЬЕ"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ГБУЗ "КУЗНЕЦКАЯ  МЕЖРАЙОННАЯ ДЕТСКАЯ БОЛЬНИЦА"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7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21472</TotalTime>
  <Words>1457</Words>
  <Application>Microsoft Office PowerPoint</Application>
  <PresentationFormat>Экран (16:9)</PresentationFormat>
  <Paragraphs>437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 3</vt:lpstr>
      <vt:lpstr>Тема Office</vt:lpstr>
      <vt:lpstr>Анализ доступности оказания медицинской помощи застрахованным лицам в медицинских организациях на территории Пензенской области за 2022 год</vt:lpstr>
      <vt:lpstr>Выполнение объемных показателей оказания амбулаторной медицинской помощи с профилактической целью по отношению к распределенному объему</vt:lpstr>
      <vt:lpstr>Выполнение объемных показателей оказания амбулаторной медицинской помощи по поводу заболевания по отношению к распределенному объему</vt:lpstr>
      <vt:lpstr>Выполнение объемных показателей по диагностическим услугам по отношению к распределенному объему</vt:lpstr>
      <vt:lpstr>Проведение молекулярно – генетических исследований за 2022 год </vt:lpstr>
      <vt:lpstr>Выполнение объемных показателей оказания медицинской помощи по отношению к нормативу  за 12 месяцев 2022 года</vt:lpstr>
      <vt:lpstr>Выполнение объемных показателей оказания медицинской помощи по отношению к нормативу  за 12 месяцев 2022 года</vt:lpstr>
      <vt:lpstr>Выполнение объемных показателей оказания медицинской помощи по отношению к нормативу  за 12 месяцев 2022 года</vt:lpstr>
      <vt:lpstr>Презентация PowerPoint</vt:lpstr>
      <vt:lpstr>Анализ причин смертности застрахованных лиц на территории Пензенской области при оказании медицинской помощи в разрезе нозологий и медицинских организаций по данным реестров-счетов медицинских организаций за 2022 год </vt:lpstr>
      <vt:lpstr>Презентация PowerPoint</vt:lpstr>
      <vt:lpstr>Презентация PowerPoint</vt:lpstr>
      <vt:lpstr>Анализ по количеству умерших в разрезе основных классов нозологий, являющихся основными причинами смертности на территории Пензенской области по данным реестров счетов МО </vt:lpstr>
      <vt:lpstr>Анализ случаев летальных исходов по взрослому населению за 2022 год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Питанова Марина Викторовна</cp:lastModifiedBy>
  <cp:revision>2254</cp:revision>
  <cp:lastPrinted>2023-01-19T09:57:21Z</cp:lastPrinted>
  <dcterms:created xsi:type="dcterms:W3CDTF">2013-08-21T19:17:07Z</dcterms:created>
  <dcterms:modified xsi:type="dcterms:W3CDTF">2023-02-03T09:10:56Z</dcterms:modified>
</cp:coreProperties>
</file>