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</p:sldMasterIdLst>
  <p:notesMasterIdLst>
    <p:notesMasterId r:id="rId15"/>
  </p:notesMasterIdLst>
  <p:handoutMasterIdLst>
    <p:handoutMasterId r:id="rId16"/>
  </p:handoutMasterIdLst>
  <p:sldIdLst>
    <p:sldId id="659" r:id="rId2"/>
    <p:sldId id="653" r:id="rId3"/>
    <p:sldId id="654" r:id="rId4"/>
    <p:sldId id="655" r:id="rId5"/>
    <p:sldId id="642" r:id="rId6"/>
    <p:sldId id="643" r:id="rId7"/>
    <p:sldId id="658" r:id="rId8"/>
    <p:sldId id="649" r:id="rId9"/>
    <p:sldId id="645" r:id="rId10"/>
    <p:sldId id="646" r:id="rId11"/>
    <p:sldId id="660" r:id="rId12"/>
    <p:sldId id="657" r:id="rId13"/>
    <p:sldId id="650" r:id="rId14"/>
  </p:sldIdLst>
  <p:sldSz cx="9144000" cy="5143500" type="screen16x9"/>
  <p:notesSz cx="6797675" cy="9928225"/>
  <p:defaultTextStyle>
    <a:defPPr>
      <a:defRPr lang="en-US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BBD606-2D35-45C3-B825-BFB3CD7CA1EC}">
          <p14:sldIdLst>
            <p14:sldId id="659"/>
            <p14:sldId id="653"/>
            <p14:sldId id="654"/>
            <p14:sldId id="655"/>
            <p14:sldId id="642"/>
            <p14:sldId id="643"/>
            <p14:sldId id="658"/>
            <p14:sldId id="649"/>
            <p14:sldId id="645"/>
            <p14:sldId id="646"/>
            <p14:sldId id="660"/>
            <p14:sldId id="657"/>
            <p14:sldId id="65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22" userDrawn="1">
          <p15:clr>
            <a:srgbClr val="A4A3A4"/>
          </p15:clr>
        </p15:guide>
        <p15:guide id="2" pos="2218" userDrawn="1">
          <p15:clr>
            <a:srgbClr val="A4A3A4"/>
          </p15:clr>
        </p15:guide>
        <p15:guide id="3" orient="horz" pos="3197" userDrawn="1">
          <p15:clr>
            <a:srgbClr val="A4A3A4"/>
          </p15:clr>
        </p15:guide>
        <p15:guide id="4" pos="2192" userDrawn="1">
          <p15:clr>
            <a:srgbClr val="A4A3A4"/>
          </p15:clr>
        </p15:guide>
        <p15:guide id="5" orient="horz" pos="3191" userDrawn="1">
          <p15:clr>
            <a:srgbClr val="A4A3A4"/>
          </p15:clr>
        </p15:guide>
        <p15:guide id="6" orient="horz" pos="3167" userDrawn="1">
          <p15:clr>
            <a:srgbClr val="A4A3A4"/>
          </p15:clr>
        </p15:guide>
        <p15:guide id="7" pos="2189" userDrawn="1">
          <p15:clr>
            <a:srgbClr val="A4A3A4"/>
          </p15:clr>
        </p15:guide>
        <p15:guide id="8" pos="2163" userDrawn="1">
          <p15:clr>
            <a:srgbClr val="A4A3A4"/>
          </p15:clr>
        </p15:guide>
        <p15:guide id="9" orient="horz" pos="3202" userDrawn="1">
          <p15:clr>
            <a:srgbClr val="A4A3A4"/>
          </p15:clr>
        </p15:guide>
        <p15:guide id="10" orient="horz" pos="3177" userDrawn="1">
          <p15:clr>
            <a:srgbClr val="A4A3A4"/>
          </p15:clr>
        </p15:guide>
        <p15:guide id="11" orient="horz" pos="3172" userDrawn="1">
          <p15:clr>
            <a:srgbClr val="A4A3A4"/>
          </p15:clr>
        </p15:guide>
        <p15:guide id="12" orient="horz" pos="3148" userDrawn="1">
          <p15:clr>
            <a:srgbClr val="A4A3A4"/>
          </p15:clr>
        </p15:guide>
        <p15:guide id="13" pos="2200" userDrawn="1">
          <p15:clr>
            <a:srgbClr val="A4A3A4"/>
          </p15:clr>
        </p15:guide>
        <p15:guide id="14" pos="2174" userDrawn="1">
          <p15:clr>
            <a:srgbClr val="A4A3A4"/>
          </p15:clr>
        </p15:guide>
        <p15:guide id="15" pos="2171" userDrawn="1">
          <p15:clr>
            <a:srgbClr val="A4A3A4"/>
          </p15:clr>
        </p15:guide>
        <p15:guide id="16" pos="2145" userDrawn="1">
          <p15:clr>
            <a:srgbClr val="A4A3A4"/>
          </p15:clr>
        </p15:guide>
        <p15:guide id="17" orient="horz" pos="3201" userDrawn="1">
          <p15:clr>
            <a:srgbClr val="A4A3A4"/>
          </p15:clr>
        </p15:guide>
        <p15:guide id="18" orient="horz" pos="3175" userDrawn="1">
          <p15:clr>
            <a:srgbClr val="A4A3A4"/>
          </p15:clr>
        </p15:guide>
        <p15:guide id="19" orient="horz" pos="3170" userDrawn="1">
          <p15:clr>
            <a:srgbClr val="A4A3A4"/>
          </p15:clr>
        </p15:guide>
        <p15:guide id="20" orient="horz" pos="3146" userDrawn="1">
          <p15:clr>
            <a:srgbClr val="A4A3A4"/>
          </p15:clr>
        </p15:guide>
        <p15:guide id="21" orient="horz" pos="3180" userDrawn="1">
          <p15:clr>
            <a:srgbClr val="A4A3A4"/>
          </p15:clr>
        </p15:guide>
        <p15:guide id="22" orient="horz" pos="3156" userDrawn="1">
          <p15:clr>
            <a:srgbClr val="A4A3A4"/>
          </p15:clr>
        </p15:guide>
        <p15:guide id="23" orient="horz" pos="3151" userDrawn="1">
          <p15:clr>
            <a:srgbClr val="A4A3A4"/>
          </p15:clr>
        </p15:guide>
        <p15:guide id="24" orient="horz" pos="3127" userDrawn="1">
          <p15:clr>
            <a:srgbClr val="A4A3A4"/>
          </p15:clr>
        </p15:guide>
        <p15:guide id="25" pos="2214" userDrawn="1">
          <p15:clr>
            <a:srgbClr val="A4A3A4"/>
          </p15:clr>
        </p15:guide>
        <p15:guide id="26" pos="2188" userDrawn="1">
          <p15:clr>
            <a:srgbClr val="A4A3A4"/>
          </p15:clr>
        </p15:guide>
        <p15:guide id="27" pos="2185" userDrawn="1">
          <p15:clr>
            <a:srgbClr val="A4A3A4"/>
          </p15:clr>
        </p15:guide>
        <p15:guide id="28" pos="2159" userDrawn="1">
          <p15:clr>
            <a:srgbClr val="A4A3A4"/>
          </p15:clr>
        </p15:guide>
        <p15:guide id="29" pos="2196" userDrawn="1">
          <p15:clr>
            <a:srgbClr val="A4A3A4"/>
          </p15:clr>
        </p15:guide>
        <p15:guide id="30" pos="2170" userDrawn="1">
          <p15:clr>
            <a:srgbClr val="A4A3A4"/>
          </p15:clr>
        </p15:guide>
        <p15:guide id="31" pos="2167" userDrawn="1">
          <p15:clr>
            <a:srgbClr val="A4A3A4"/>
          </p15:clr>
        </p15:guide>
        <p15:guide id="3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FF0F1"/>
    <a:srgbClr val="FFFF99"/>
    <a:srgbClr val="DCE6F2"/>
    <a:srgbClr val="E9EFF7"/>
    <a:srgbClr val="FCFDFE"/>
    <a:srgbClr val="080808"/>
    <a:srgbClr val="85A7D1"/>
    <a:srgbClr val="C8D7EA"/>
    <a:srgbClr val="A9C1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81" autoAdjust="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2160"/>
        <p:guide orient="horz" pos="1620"/>
        <p:guide pos="31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3294" y="-90"/>
      </p:cViewPr>
      <p:guideLst>
        <p:guide orient="horz" pos="3222"/>
        <p:guide orient="horz" pos="3197"/>
        <p:guide orient="horz" pos="3191"/>
        <p:guide orient="horz" pos="3167"/>
        <p:guide orient="horz" pos="3202"/>
        <p:guide orient="horz" pos="3177"/>
        <p:guide orient="horz" pos="3172"/>
        <p:guide orient="horz" pos="3148"/>
        <p:guide orient="horz" pos="3201"/>
        <p:guide orient="horz" pos="3175"/>
        <p:guide orient="horz" pos="3170"/>
        <p:guide orient="horz" pos="3146"/>
        <p:guide orient="horz" pos="3180"/>
        <p:guide orient="horz" pos="3156"/>
        <p:guide orient="horz" pos="3151"/>
        <p:guide orient="horz" pos="3127"/>
        <p:guide pos="2218"/>
        <p:guide pos="2192"/>
        <p:guide pos="2189"/>
        <p:guide pos="2163"/>
        <p:guide pos="2200"/>
        <p:guide pos="2174"/>
        <p:guide pos="2171"/>
        <p:guide pos="2145"/>
        <p:guide pos="2214"/>
        <p:guide pos="2188"/>
        <p:guide pos="2185"/>
        <p:guide pos="2159"/>
        <p:guide pos="2196"/>
        <p:guide pos="2170"/>
        <p:guide pos="2167"/>
        <p:guide pos="2141"/>
      </p:guideLst>
    </p:cSldViewPr>
  </p:notes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Hp12\tfomsroot\Obmen\&#1057;&#1086;&#1083;&#1086;&#1076;&#1086;&#1074;&#1085;&#1080;&#1082;&#1086;&#1074;&#1072;\&#1086;&#1090;%20&#1057;&#1080;&#1085;&#1080;&#1095;&#1082;&#1080;&#1085;&#1086;&#1081;\&#1050;&#1057;%202024\&#1052;&#1058;&#1056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Hp12\tfomsroot\Obmen\&#1057;&#1086;&#1083;&#1086;&#1076;&#1086;&#1074;&#1085;&#1080;&#1082;&#1086;&#1074;&#1072;\&#1086;&#1090;%20&#1057;&#1080;&#1085;&#1080;&#1095;&#1082;&#1080;&#1085;&#1086;&#1081;\&#1050;&#1057;%202024\&#1052;&#1058;&#1056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Hp12\tfomsroot\Obmen\&#1057;&#1086;&#1083;&#1086;&#1076;&#1086;&#1074;&#1085;&#1080;&#1082;&#1086;&#1074;&#1072;\&#1086;&#1090;%20&#1057;&#1080;&#1085;&#1080;&#1095;&#1082;&#1080;&#1085;&#1086;&#1081;\&#1050;&#1057;%202024\&#1052;&#1058;&#105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022461644870297E-2"/>
          <c:y val="7.7547184224095178E-2"/>
          <c:w val="0.94331746709037823"/>
          <c:h val="0.781848481803432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645404524675117E-2"/>
                  <c:y val="-7.66124226162920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876060067479565E-2"/>
                  <c:y val="-7.1982735061758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Оплачено счетов</c:v>
                </c:pt>
                <c:pt idx="1">
                  <c:v>Пролечено человек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 formatCode="#,##0.0">
                  <c:v>269020.7</c:v>
                </c:pt>
                <c:pt idx="1">
                  <c:v>12611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87331494649982E-2"/>
                  <c:y val="-6.0632740428653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776279952444184E-2"/>
                  <c:y val="-6.272352458136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Оплачено счетов</c:v>
                </c:pt>
                <c:pt idx="1">
                  <c:v>Пролечено человек</c:v>
                </c:pt>
              </c:strCache>
            </c:strRef>
          </c:cat>
          <c:val>
            <c:numRef>
              <c:f>Лист1!$B$3:$C$3</c:f>
              <c:numCache>
                <c:formatCode>#,##0</c:formatCode>
                <c:ptCount val="2"/>
                <c:pt idx="0" formatCode="#,##0.0">
                  <c:v>382138.9</c:v>
                </c:pt>
                <c:pt idx="1">
                  <c:v>12385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97405568"/>
        <c:axId val="97411456"/>
        <c:axId val="0"/>
      </c:bar3DChart>
      <c:catAx>
        <c:axId val="97405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411456"/>
        <c:crosses val="autoZero"/>
        <c:auto val="1"/>
        <c:lblAlgn val="ctr"/>
        <c:lblOffset val="100"/>
        <c:noMultiLvlLbl val="0"/>
      </c:catAx>
      <c:valAx>
        <c:axId val="97411456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97405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762436602342829"/>
          <c:y val="0.13961063081962177"/>
          <c:w val="8.8649645124771012E-2"/>
          <c:h val="0.138022488706532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0"/>
            </a:pPr>
            <a:r>
              <a:rPr lang="ru-RU" sz="1600" b="0" i="0" baseline="0" dirty="0"/>
              <a:t>Динамика расходов на оказание медицинской помощи по условиям оказания медицинской помощи за 5 месяцев 2023-2024, тыс. рублей</a:t>
            </a:r>
          </a:p>
          <a:p>
            <a:pPr>
              <a:defRPr sz="1600" b="0"/>
            </a:pPr>
            <a:endParaRPr lang="ru-RU" sz="1600" b="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10783568158319E-2"/>
          <c:y val="0.11692718605476603"/>
          <c:w val="0.91496673766760206"/>
          <c:h val="0.637762452990520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'U:\Obmen\Солодовникова\от Синичкиной\КС 2024\[ДИАГРАММА.xlsx]Лист2'!$A$3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'U:\Obmen\Солодовникова\от Синичкиной\КС 2024\[ДИАГРАММА.xlsx]Лист2'!$B$2:$E$2</c:f>
              <c:strCache>
                <c:ptCount val="4"/>
                <c:pt idx="0">
                  <c:v>КРУГЛОСУТОЧНЫЙ СТАЦИОНАР</c:v>
                </c:pt>
                <c:pt idx="1">
                  <c:v>ДНЕВНОЙ СТАЦИОНАР</c:v>
                </c:pt>
                <c:pt idx="2">
                  <c:v>ПОЛИКЛИНИКА</c:v>
                </c:pt>
                <c:pt idx="3">
                  <c:v>СКОРАЯ</c:v>
                </c:pt>
              </c:strCache>
            </c:strRef>
          </c:cat>
          <c:val>
            <c:numRef>
              <c:f>'U:\Obmen\Солодовникова\от Синичкиной\КС 2024\[ДИАГРАММА.xlsx]Лист2'!$B$3:$E$3</c:f>
              <c:numCache>
                <c:formatCode>General</c:formatCode>
                <c:ptCount val="4"/>
                <c:pt idx="0">
                  <c:v>143141.6</c:v>
                </c:pt>
                <c:pt idx="1">
                  <c:v>66124</c:v>
                </c:pt>
                <c:pt idx="2">
                  <c:v>50372.5</c:v>
                </c:pt>
                <c:pt idx="3">
                  <c:v>9382.6</c:v>
                </c:pt>
              </c:numCache>
            </c:numRef>
          </c:val>
        </c:ser>
        <c:ser>
          <c:idx val="1"/>
          <c:order val="1"/>
          <c:tx>
            <c:strRef>
              <c:f>'U:\Obmen\Солодовникова\от Синичкиной\КС 2024\[ДИАГРАММА.xlsx]Лист2'!$A$4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'U:\Obmen\Солодовникова\от Синичкиной\КС 2024\[ДИАГРАММА.xlsx]Лист2'!$B$2:$E$2</c:f>
              <c:strCache>
                <c:ptCount val="4"/>
                <c:pt idx="0">
                  <c:v>КРУГЛОСУТОЧНЫЙ СТАЦИОНАР</c:v>
                </c:pt>
                <c:pt idx="1">
                  <c:v>ДНЕВНОЙ СТАЦИОНАР</c:v>
                </c:pt>
                <c:pt idx="2">
                  <c:v>ПОЛИКЛИНИКА</c:v>
                </c:pt>
                <c:pt idx="3">
                  <c:v>СКОРАЯ</c:v>
                </c:pt>
              </c:strCache>
            </c:strRef>
          </c:cat>
          <c:val>
            <c:numRef>
              <c:f>'U:\Obmen\Солодовникова\от Синичкиной\КС 2024\[ДИАГРАММА.xlsx]Лист2'!$B$4:$E$4</c:f>
              <c:numCache>
                <c:formatCode>General</c:formatCode>
                <c:ptCount val="4"/>
                <c:pt idx="0">
                  <c:v>199601.6</c:v>
                </c:pt>
                <c:pt idx="1">
                  <c:v>104076.4</c:v>
                </c:pt>
                <c:pt idx="2">
                  <c:v>66927.100000000006</c:v>
                </c:pt>
                <c:pt idx="3">
                  <c:v>11533.8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539648"/>
        <c:axId val="104541184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[1]Лист2!$A$16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[1]Лист2!$B$2:$E$2</c15:sqref>
                        </c15:formulaRef>
                      </c:ext>
                    </c:extLst>
                    <c:strCache>
                      <c:ptCount val="4"/>
                      <c:pt idx="0">
                        <c:v>КРУГЛОСУТОЧНЫЙ СТАЦИОНАР</c:v>
                      </c:pt>
                      <c:pt idx="1">
                        <c:v>ДНЕВНОЙ СТАЦИОНАР</c:v>
                      </c:pt>
                      <c:pt idx="2">
                        <c:v>ПОЛИКЛИНИКА</c:v>
                      </c:pt>
                      <c:pt idx="3">
                        <c:v>СКОРАЯ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[1]Лист2!$B$16:$E$16</c15:sqref>
                        </c15:formulaRef>
                      </c:ext>
                    </c:extLst>
                    <c:numCache>
                      <c:formatCode>#\ ##0.0</c:formatCode>
                      <c:ptCount val="4"/>
                      <c:pt idx="0">
                        <c:v>56460</c:v>
                      </c:pt>
                      <c:pt idx="1">
                        <c:v>37952.399999999994</c:v>
                      </c:pt>
                      <c:pt idx="2">
                        <c:v>16554.600000000006</c:v>
                      </c:pt>
                      <c:pt idx="3">
                        <c:v>2151.1999999999989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104539648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nextTo"/>
        <c:crossAx val="104541184"/>
        <c:crosses val="autoZero"/>
        <c:auto val="1"/>
        <c:lblAlgn val="ctr"/>
        <c:lblOffset val="100"/>
        <c:noMultiLvlLbl val="0"/>
      </c:catAx>
      <c:valAx>
        <c:axId val="104541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453964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0"/>
            </a:pPr>
            <a:r>
              <a:rPr lang="ru-RU" sz="1600" b="0"/>
              <a:t>Динамика расходов на оказание медицинской помощи по классам заболеваний за 5 месяцев 2023-2024, в тыс. рублей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503045948586804E-2"/>
          <c:y val="0.12799963000564202"/>
          <c:w val="0.93232393383182932"/>
          <c:h val="0.432109002629865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'U:\Obmen\Солодовникова\от Синичкиной\КС 2024\[ДИАГРАММА.xlsx]Лист1'!$A$3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'U:\Obmen\Солодовникова\от Синичкиной\КС 2024\[ДИАГРАММА.xlsx]Лист1'!$B$2:$G$2</c:f>
              <c:strCache>
                <c:ptCount val="6"/>
                <c:pt idx="0">
                  <c:v>НОВООБРАЗОВАНИЯ (С00-D48)                             (48%)</c:v>
                </c:pt>
                <c:pt idx="1">
                  <c:v>БОЛЕЗНИ КОСТНО-МЫШЕЧНОЙ СИСТЕМЫ И СОЕДИНИТЕЛЬНОЙ ТКАНИ                                    (М00-М99)                             (61%)</c:v>
                </c:pt>
                <c:pt idx="2">
                  <c:v>БОЛЕЗНИ ОРГАНОВ ПИЩЕВАРЕНИЯ (К00-К93)                                     (55,3%)</c:v>
                </c:pt>
                <c:pt idx="3">
                  <c:v>БОЛЕЗНИ МОЧЕПОЛОВОЙ СИСТЕМЫ         (N00-N99)                (48,7%)</c:v>
                </c:pt>
                <c:pt idx="4">
                  <c:v>БОЛЕЗНИ СИЧТЕМЫ КРОВООБРАЩЕНИЯ (I00-I99)                                     (19%)</c:v>
                </c:pt>
                <c:pt idx="5">
                  <c:v>ТРАВМЫ, ОТРАВЛЕНИЯ     (S00-Т98)                (16%)</c:v>
                </c:pt>
              </c:strCache>
            </c:strRef>
          </c:cat>
          <c:val>
            <c:numRef>
              <c:f>'U:\Obmen\Солодовникова\от Синичкиной\КС 2024\[ДИАГРАММА.xlsx]Лист1'!$B$3:$G$3</c:f>
              <c:numCache>
                <c:formatCode>General</c:formatCode>
                <c:ptCount val="6"/>
                <c:pt idx="0">
                  <c:v>127545.7</c:v>
                </c:pt>
                <c:pt idx="1">
                  <c:v>16765.400000000001</c:v>
                </c:pt>
                <c:pt idx="2">
                  <c:v>17353.2</c:v>
                </c:pt>
                <c:pt idx="3">
                  <c:v>12534.8</c:v>
                </c:pt>
                <c:pt idx="4">
                  <c:v>30232.6</c:v>
                </c:pt>
                <c:pt idx="5">
                  <c:v>16082</c:v>
                </c:pt>
              </c:numCache>
            </c:numRef>
          </c:val>
        </c:ser>
        <c:ser>
          <c:idx val="1"/>
          <c:order val="1"/>
          <c:tx>
            <c:strRef>
              <c:f>'U:\Obmen\Солодовникова\от Синичкиной\КС 2024\[ДИАГРАММА.xlsx]Лист1'!$A$4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'U:\Obmen\Солодовникова\от Синичкиной\КС 2024\[ДИАГРАММА.xlsx]Лист1'!$B$2:$G$2</c:f>
              <c:strCache>
                <c:ptCount val="6"/>
                <c:pt idx="0">
                  <c:v>НОВООБРАЗОВАНИЯ (С00-D48)                             (48%)</c:v>
                </c:pt>
                <c:pt idx="1">
                  <c:v>БОЛЕЗНИ КОСТНО-МЫШЕЧНОЙ СИСТЕМЫ И СОЕДИНИТЕЛЬНОЙ ТКАНИ                                    (М00-М99)                             (61%)</c:v>
                </c:pt>
                <c:pt idx="2">
                  <c:v>БОЛЕЗНИ ОРГАНОВ ПИЩЕВАРЕНИЯ (К00-К93)                                     (55,3%)</c:v>
                </c:pt>
                <c:pt idx="3">
                  <c:v>БОЛЕЗНИ МОЧЕПОЛОВОЙ СИСТЕМЫ         (N00-N99)                (48,7%)</c:v>
                </c:pt>
                <c:pt idx="4">
                  <c:v>БОЛЕЗНИ СИЧТЕМЫ КРОВООБРАЩЕНИЯ (I00-I99)                                     (19%)</c:v>
                </c:pt>
                <c:pt idx="5">
                  <c:v>ТРАВМЫ, ОТРАВЛЕНИЯ     (S00-Т98)                (16%)</c:v>
                </c:pt>
              </c:strCache>
            </c:strRef>
          </c:cat>
          <c:val>
            <c:numRef>
              <c:f>'U:\Obmen\Солодовникова\от Синичкиной\КС 2024\[ДИАГРАММА.xlsx]Лист1'!$B$4:$G$4</c:f>
              <c:numCache>
                <c:formatCode>General</c:formatCode>
                <c:ptCount val="6"/>
                <c:pt idx="0">
                  <c:v>188151</c:v>
                </c:pt>
                <c:pt idx="1">
                  <c:v>26966.5</c:v>
                </c:pt>
                <c:pt idx="2">
                  <c:v>26946.6</c:v>
                </c:pt>
                <c:pt idx="3">
                  <c:v>18640.2</c:v>
                </c:pt>
                <c:pt idx="4">
                  <c:v>36255.1</c:v>
                </c:pt>
                <c:pt idx="5">
                  <c:v>18653.7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472960"/>
        <c:axId val="104474496"/>
        <c:axId val="0"/>
      </c:bar3DChart>
      <c:catAx>
        <c:axId val="104472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04474496"/>
        <c:crosses val="autoZero"/>
        <c:auto val="1"/>
        <c:lblAlgn val="ctr"/>
        <c:lblOffset val="100"/>
        <c:noMultiLvlLbl val="0"/>
      </c:catAx>
      <c:valAx>
        <c:axId val="104474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44729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0.49146</cdr:x>
      <cdr:y>0.18157</cdr:y>
    </cdr:from>
    <cdr:to>
      <cdr:x>0.58979</cdr:x>
      <cdr:y>0.22283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70329" y="1102895"/>
          <a:ext cx="914400" cy="2506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0.47368</cdr:x>
      <cdr:y>0.10345</cdr:y>
    </cdr:from>
    <cdr:to>
      <cdr:x>0.65451</cdr:x>
      <cdr:y>0.22103</cdr:y>
    </cdr:to>
    <cdr:sp macro="" textlink="">
      <cdr:nvSpPr>
        <cdr:cNvPr id="5" name="Овал 4"/>
        <cdr:cNvSpPr/>
      </cdr:nvSpPr>
      <cdr:spPr>
        <a:xfrm xmlns:a="http://schemas.openxmlformats.org/drawingml/2006/main">
          <a:off x="4123035" y="458115"/>
          <a:ext cx="1573915" cy="52069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0.90167</cdr:x>
      <cdr:y>0.31362</cdr:y>
    </cdr:from>
    <cdr:to>
      <cdr:x>1</cdr:x>
      <cdr:y>0.46415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472237" y="19050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500" b="1"/>
        </a:p>
      </cdr:txBody>
    </cdr:sp>
  </cdr:relSizeAnchor>
  <cdr:relSizeAnchor xmlns:cdr="http://schemas.openxmlformats.org/drawingml/2006/chartDrawing">
    <cdr:from>
      <cdr:x>0.8841</cdr:x>
      <cdr:y>0.31847</cdr:y>
    </cdr:from>
    <cdr:to>
      <cdr:x>0.88901</cdr:x>
      <cdr:y>0.326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221579" y="1934478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0.50856</cdr:x>
      <cdr:y>0.10345</cdr:y>
    </cdr:from>
    <cdr:to>
      <cdr:x>0.63877</cdr:x>
      <cdr:y>0.25551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426604" y="458115"/>
          <a:ext cx="1133329" cy="6733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+113 118,2</a:t>
          </a:r>
        </a:p>
        <a:p xmlns:a="http://schemas.openxmlformats.org/drawingml/2006/main">
          <a:r>
            <a:rPr lang="ru-RU" sz="1400" b="1" dirty="0"/>
            <a:t>или 42,1%</a:t>
          </a:r>
        </a:p>
      </cdr:txBody>
    </cdr:sp>
  </cdr:relSizeAnchor>
  <cdr:relSizeAnchor xmlns:cdr="http://schemas.openxmlformats.org/drawingml/2006/chartDrawing">
    <cdr:from>
      <cdr:x>0.82456</cdr:x>
      <cdr:y>0.62069</cdr:y>
    </cdr:from>
    <cdr:to>
      <cdr:x>1</cdr:x>
      <cdr:y>0.75862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7177136" y="2748690"/>
          <a:ext cx="1527050" cy="610820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accent4">
              <a:lumMod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0.85965</cdr:x>
      <cdr:y>0.62069</cdr:y>
    </cdr:from>
    <cdr:to>
      <cdr:x>0.9647</cdr:x>
      <cdr:y>0.75862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482545" y="2748690"/>
          <a:ext cx="914400" cy="6108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- 226 чел. </a:t>
          </a:r>
        </a:p>
        <a:p xmlns:a="http://schemas.openxmlformats.org/drawingml/2006/main">
          <a:r>
            <a:rPr lang="ru-RU" sz="1400" b="1" dirty="0" smtClean="0"/>
            <a:t>или 1,8%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0.05221</cdr:x>
      <cdr:y>0.92712</cdr:y>
    </cdr:from>
    <cdr:to>
      <cdr:x>0.92373</cdr:x>
      <cdr:y>0.99095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58115" y="4536549"/>
          <a:ext cx="7646851" cy="31233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Рост                     56 460,0                                  </a:t>
          </a:r>
          <a:r>
            <a:rPr lang="ru-RU" sz="1200" b="1" dirty="0" smtClean="0">
              <a:solidFill>
                <a:schemeClr val="tx1"/>
              </a:solidFill>
            </a:rPr>
            <a:t>37 </a:t>
          </a:r>
          <a:r>
            <a:rPr lang="ru-RU" sz="1200" b="1" dirty="0">
              <a:solidFill>
                <a:schemeClr val="tx1"/>
              </a:solidFill>
            </a:rPr>
            <a:t>952,4                                    </a:t>
          </a:r>
          <a:r>
            <a:rPr lang="ru-RU" sz="1200" b="1" dirty="0" smtClean="0">
              <a:solidFill>
                <a:schemeClr val="tx1"/>
              </a:solidFill>
            </a:rPr>
            <a:t>16 </a:t>
          </a:r>
          <a:r>
            <a:rPr lang="ru-RU" sz="1200" b="1" dirty="0">
              <a:solidFill>
                <a:schemeClr val="tx1"/>
              </a:solidFill>
            </a:rPr>
            <a:t>554,6                                  </a:t>
          </a:r>
          <a:r>
            <a:rPr lang="ru-RU" sz="1200" b="1" dirty="0" smtClean="0">
              <a:solidFill>
                <a:schemeClr val="tx1"/>
              </a:solidFill>
            </a:rPr>
            <a:t>   </a:t>
          </a:r>
          <a:r>
            <a:rPr lang="ru-RU" sz="1200" b="1" dirty="0">
              <a:solidFill>
                <a:schemeClr val="tx1"/>
              </a:solidFill>
            </a:rPr>
            <a:t>151,2</a:t>
          </a:r>
        </a:p>
        <a:p xmlns:a="http://schemas.openxmlformats.org/drawingml/2006/main">
          <a:endParaRPr lang="ru-RU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0.05263</cdr:x>
      <cdr:y>0.9307</cdr:y>
    </cdr:from>
    <cdr:to>
      <cdr:x>0.92982</cdr:x>
      <cdr:y>0.98159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58115" y="4547914"/>
          <a:ext cx="7635250" cy="24867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100" b="1" dirty="0">
              <a:solidFill>
                <a:schemeClr val="tx1"/>
              </a:solidFill>
            </a:rPr>
            <a:t>Рост               60 605,3                    </a:t>
          </a:r>
          <a:r>
            <a:rPr lang="ru-RU" sz="1100" b="1" dirty="0" smtClean="0">
              <a:solidFill>
                <a:schemeClr val="tx1"/>
              </a:solidFill>
            </a:rPr>
            <a:t>  </a:t>
          </a:r>
          <a:r>
            <a:rPr lang="ru-RU" sz="1100" b="1" dirty="0">
              <a:solidFill>
                <a:schemeClr val="tx1"/>
              </a:solidFill>
            </a:rPr>
            <a:t>10 201,1                     </a:t>
          </a:r>
          <a:r>
            <a:rPr lang="ru-RU" sz="1100" b="1" dirty="0" smtClean="0">
              <a:solidFill>
                <a:schemeClr val="tx1"/>
              </a:solidFill>
            </a:rPr>
            <a:t> </a:t>
          </a:r>
          <a:r>
            <a:rPr lang="ru-RU" sz="1100" b="1" dirty="0">
              <a:solidFill>
                <a:schemeClr val="tx1"/>
              </a:solidFill>
            </a:rPr>
            <a:t>9 593,4                   </a:t>
          </a:r>
          <a:r>
            <a:rPr lang="ru-RU" sz="1100" b="1" dirty="0" smtClean="0">
              <a:solidFill>
                <a:schemeClr val="tx1"/>
              </a:solidFill>
            </a:rPr>
            <a:t>     </a:t>
          </a:r>
          <a:r>
            <a:rPr lang="ru-RU" sz="1100" b="1" dirty="0">
              <a:solidFill>
                <a:schemeClr val="tx1"/>
              </a:solidFill>
            </a:rPr>
            <a:t>6 105,4                    </a:t>
          </a:r>
          <a:r>
            <a:rPr lang="ru-RU" sz="1100" b="1" dirty="0" smtClean="0">
              <a:solidFill>
                <a:schemeClr val="tx1"/>
              </a:solidFill>
            </a:rPr>
            <a:t>    6 </a:t>
          </a:r>
          <a:r>
            <a:rPr lang="ru-RU" sz="1100" b="1" dirty="0">
              <a:solidFill>
                <a:schemeClr val="tx1"/>
              </a:solidFill>
            </a:rPr>
            <a:t>022,5                        2 571,7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7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1" y="7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/>
          <a:lstStyle>
            <a:lvl1pPr algn="r">
              <a:defRPr sz="1200"/>
            </a:lvl1pPr>
          </a:lstStyle>
          <a:p>
            <a:fld id="{6DA593AB-57BF-4416-B90A-476B7249A4DF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9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1" y="9430099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 anchor="b"/>
          <a:lstStyle>
            <a:lvl1pPr algn="r">
              <a:defRPr sz="1200"/>
            </a:lvl1pPr>
          </a:lstStyle>
          <a:p>
            <a:fld id="{CDFE6248-682C-47B0-AC9D-9DC9B37AB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5435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7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1" y="7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/>
          <a:lstStyle>
            <a:lvl1pPr algn="r">
              <a:defRPr sz="1200"/>
            </a:lvl1pPr>
          </a:lstStyle>
          <a:p>
            <a:fld id="{6C09D711-9D9E-495C-A509-E71515592AA6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45" tIns="45971" rIns="91945" bIns="4597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8"/>
            <a:ext cx="5438140" cy="4467700"/>
          </a:xfrm>
          <a:prstGeom prst="rect">
            <a:avLst/>
          </a:prstGeom>
        </p:spPr>
        <p:txBody>
          <a:bodyPr vert="horz" lIns="91945" tIns="45971" rIns="91945" bIns="4597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9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1" y="9430099"/>
            <a:ext cx="2945659" cy="496412"/>
          </a:xfrm>
          <a:prstGeom prst="rect">
            <a:avLst/>
          </a:prstGeom>
        </p:spPr>
        <p:txBody>
          <a:bodyPr vert="horz" lIns="91945" tIns="45971" rIns="91945" bIns="45971" rtlCol="0" anchor="b"/>
          <a:lstStyle>
            <a:lvl1pPr algn="r">
              <a:defRPr sz="1200"/>
            </a:lvl1pPr>
          </a:lstStyle>
          <a:p>
            <a:fld id="{6808F579-0FAA-4E4A-86A4-7DC71C14EB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7831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8F579-0FAA-4E4A-86A4-7DC71C14EB0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83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8F579-0FAA-4E4A-86A4-7DC71C14EB0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45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8F579-0FAA-4E4A-86A4-7DC71C14EB0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45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8F579-0FAA-4E4A-86A4-7DC71C14EB0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40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8F579-0FAA-4E4A-86A4-7DC71C14EB0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40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8F579-0FAA-4E4A-86A4-7DC71C14EB0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40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05986"/>
            <a:ext cx="222885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3" y="205986"/>
            <a:ext cx="653415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2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6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8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50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77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38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0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200155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200155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5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8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626" indent="0">
              <a:buNone/>
              <a:defRPr sz="2400"/>
            </a:lvl2pPr>
            <a:lvl3pPr marL="779252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0"/>
            <a:ext cx="2133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C1313-0706-423A-B9C7-4BEF810E2E7E}" type="datetime1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0"/>
            <a:ext cx="2895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0"/>
            <a:ext cx="2133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sldNum="0" hdr="0" ftr="0" dt="0"/>
  <p:txStyles>
    <p:titleStyle>
      <a:lvl1pPr algn="ctr" defTabSz="779252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indent="-292219" algn="l" defTabSz="77925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indent="-243516" algn="l" defTabSz="77925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оготип_ТФОМС Пензенской област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555" y="128470"/>
            <a:ext cx="1374345" cy="5094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6260" y="891995"/>
            <a:ext cx="85514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расчетах между территориальными фондами обязательного медицинского страхования за медицинскую помощь, оказанную застрахованным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лицам с онкологическими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заболеваниями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пределами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Пензенской области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9437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150" y="42918"/>
            <a:ext cx="9315005" cy="433880"/>
          </a:xfrm>
        </p:spPr>
        <p:txBody>
          <a:bodyPr>
            <a:noAutofit/>
          </a:bodyPr>
          <a:lstStyle/>
          <a:p>
            <a:r>
              <a:rPr lang="ru-RU" sz="1500" b="1" dirty="0">
                <a:latin typeface="+mn-lt"/>
                <a:cs typeface="Times New Roman" pitchFamily="18" charset="0"/>
              </a:rPr>
              <a:t>Исполнение </a:t>
            </a:r>
            <a:r>
              <a:rPr lang="ru-RU" sz="1500" b="1" dirty="0" smtClean="0">
                <a:latin typeface="+mn-lt"/>
                <a:cs typeface="Times New Roman" pitchFamily="18" charset="0"/>
              </a:rPr>
              <a:t>норматива </a:t>
            </a:r>
            <a:r>
              <a:rPr lang="ru-RU" sz="1500" b="1" dirty="0">
                <a:latin typeface="+mn-lt"/>
                <a:cs typeface="Times New Roman" pitchFamily="18" charset="0"/>
              </a:rPr>
              <a:t>объемов </a:t>
            </a:r>
            <a:r>
              <a:rPr lang="ru-RU" sz="1500" b="1" dirty="0" smtClean="0">
                <a:latin typeface="+mn-lt"/>
                <a:cs typeface="Times New Roman" pitchFamily="18" charset="0"/>
              </a:rPr>
              <a:t>и стоимости медицинской </a:t>
            </a:r>
            <a:r>
              <a:rPr lang="ru-RU" sz="1500" b="1" dirty="0">
                <a:latin typeface="+mn-lt"/>
                <a:cs typeface="Times New Roman" pitchFamily="18" charset="0"/>
              </a:rPr>
              <a:t>помощи, </a:t>
            </a:r>
            <a:r>
              <a:rPr lang="ru-RU" sz="1500" b="1" dirty="0" smtClean="0">
                <a:latin typeface="+mn-lt"/>
                <a:cs typeface="Times New Roman" pitchFamily="18" charset="0"/>
              </a:rPr>
              <a:t/>
            </a:r>
            <a:br>
              <a:rPr lang="ru-RU" sz="1500" b="1" dirty="0" smtClean="0">
                <a:latin typeface="+mn-lt"/>
                <a:cs typeface="Times New Roman" pitchFamily="18" charset="0"/>
              </a:rPr>
            </a:br>
            <a:r>
              <a:rPr lang="ru-RU" sz="1500" b="1" dirty="0" smtClean="0">
                <a:latin typeface="+mn-lt"/>
                <a:cs typeface="Times New Roman" pitchFamily="18" charset="0"/>
              </a:rPr>
              <a:t>оказываемой </a:t>
            </a:r>
            <a:r>
              <a:rPr lang="ru-RU" sz="1500" b="1" dirty="0">
                <a:latin typeface="+mn-lt"/>
                <a:cs typeface="Times New Roman" pitchFamily="18" charset="0"/>
              </a:rPr>
              <a:t>по профилю «онкология» за </a:t>
            </a:r>
            <a:r>
              <a:rPr lang="ru-RU" sz="1500" b="1" dirty="0" smtClean="0">
                <a:latin typeface="+mn-lt"/>
                <a:cs typeface="Times New Roman" pitchFamily="18" charset="0"/>
              </a:rPr>
              <a:t>5 месяцев 2023-2024 </a:t>
            </a:r>
            <a:r>
              <a:rPr lang="ru-RU" sz="1500" b="1" dirty="0">
                <a:latin typeface="+mn-lt"/>
                <a:cs typeface="Times New Roman" pitchFamily="18" charset="0"/>
              </a:rPr>
              <a:t>года</a:t>
            </a:r>
            <a:endParaRPr lang="ru-RU" sz="15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13720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1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44946" y="477122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11035" y="720136"/>
            <a:ext cx="4466376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cs typeface="Times New Roman" pitchFamily="18" charset="0"/>
              </a:rPr>
              <a:t>Средняя стоимость одного случая лечения </a:t>
            </a:r>
          </a:p>
          <a:p>
            <a:pPr algn="ctr"/>
            <a:r>
              <a:rPr lang="ru-RU" sz="1400" i="1" dirty="0" smtClean="0">
                <a:cs typeface="Times New Roman" pitchFamily="18" charset="0"/>
              </a:rPr>
              <a:t>в  </a:t>
            </a:r>
            <a:r>
              <a:rPr lang="ru-RU" sz="1400" i="1" dirty="0">
                <a:cs typeface="Times New Roman" pitchFamily="18" charset="0"/>
              </a:rPr>
              <a:t>условиях дневного стационара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1037" y="3263785"/>
            <a:ext cx="4466374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cs typeface="Times New Roman" pitchFamily="18" charset="0"/>
              </a:rPr>
              <a:t>Принято к оплате за </a:t>
            </a:r>
            <a:r>
              <a:rPr lang="ru-RU" sz="1400" i="1" dirty="0" smtClean="0">
                <a:cs typeface="Times New Roman" pitchFamily="18" charset="0"/>
              </a:rPr>
              <a:t>оказанную медицинскую помощь</a:t>
            </a:r>
            <a:r>
              <a:rPr lang="ru-RU" sz="1400" i="1" dirty="0">
                <a:cs typeface="Times New Roman" pitchFamily="18" charset="0"/>
              </a:rPr>
              <a:t> </a:t>
            </a:r>
            <a:r>
              <a:rPr lang="ru-RU" sz="1400" i="1" dirty="0" smtClean="0">
                <a:cs typeface="Times New Roman" pitchFamily="18" charset="0"/>
              </a:rPr>
              <a:t>в условиях  дневного </a:t>
            </a:r>
            <a:r>
              <a:rPr lang="ru-RU" sz="1400" i="1" dirty="0">
                <a:cs typeface="Times New Roman" pitchFamily="18" charset="0"/>
              </a:rPr>
              <a:t>стационара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9903" y="2724455"/>
            <a:ext cx="8551480" cy="0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07080" y="1693574"/>
            <a:ext cx="1725717" cy="3231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97919" y="2197032"/>
            <a:ext cx="1725717" cy="3231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2024 год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12362" y="1701814"/>
            <a:ext cx="1383506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81,82 тыс. руб.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12362" y="2197032"/>
            <a:ext cx="1383506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83,13 тыс. руб.       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835926" y="3648506"/>
            <a:ext cx="167975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i="1" u="sng" dirty="0" smtClean="0"/>
              <a:t>в том числе  МТР</a:t>
            </a:r>
            <a:endParaRPr lang="ru-RU" sz="1200" i="1" u="sng" dirty="0"/>
          </a:p>
        </p:txBody>
      </p:sp>
      <p:sp>
        <p:nvSpPr>
          <p:cNvPr id="17" name="TextBox 16"/>
          <p:cNvSpPr txBox="1"/>
          <p:nvPr/>
        </p:nvSpPr>
        <p:spPr>
          <a:xfrm>
            <a:off x="7195871" y="1243356"/>
            <a:ext cx="144517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i="1" u="sng" dirty="0" smtClean="0"/>
              <a:t>МТР</a:t>
            </a:r>
            <a:endParaRPr lang="ru-RU" sz="1200" i="1" u="sng" dirty="0"/>
          </a:p>
        </p:txBody>
      </p:sp>
      <p:sp>
        <p:nvSpPr>
          <p:cNvPr id="18" name="TextBox 17"/>
          <p:cNvSpPr txBox="1"/>
          <p:nvPr/>
        </p:nvSpPr>
        <p:spPr>
          <a:xfrm>
            <a:off x="5157913" y="1696702"/>
            <a:ext cx="1374349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74,66 тыс. руб.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148752" y="2200160"/>
            <a:ext cx="1374349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67,96 тыс. руб</a:t>
            </a:r>
            <a:r>
              <a:rPr lang="ru-RU" dirty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82633" y="1680841"/>
            <a:ext cx="1445174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192,7 тыс. руб.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182633" y="2176059"/>
            <a:ext cx="1445174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289,9 тыс. руб.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212362" y="1311081"/>
            <a:ext cx="138350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i="1" u="sng" dirty="0" smtClean="0"/>
              <a:t>В целом</a:t>
            </a:r>
            <a:endParaRPr lang="ru-RU" sz="1200" i="1" u="sng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8847740" y="2100736"/>
            <a:ext cx="0" cy="3984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97919" y="4053457"/>
            <a:ext cx="1725717" cy="3231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888758" y="4556915"/>
            <a:ext cx="1725717" cy="3231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2024 год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991089" y="4061697"/>
            <a:ext cx="1733616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413,09 тыс. руб. 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991089" y="4556915"/>
            <a:ext cx="1733616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418,95 тыс. руб.        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5490394" y="4056585"/>
            <a:ext cx="2288411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59,0 тыс. руб. или 14,3%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5481233" y="4560043"/>
            <a:ext cx="2297572" cy="323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99,7 тыс. руб. или 23,8%</a:t>
            </a:r>
            <a:endParaRPr lang="ru-RU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8084215" y="4460619"/>
            <a:ext cx="0" cy="3984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005210" y="1126415"/>
            <a:ext cx="167975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i="1" u="sng" dirty="0" smtClean="0"/>
              <a:t>на территории Пензенской области </a:t>
            </a:r>
            <a:endParaRPr lang="ru-RU" sz="1200" i="1" u="sng" dirty="0"/>
          </a:p>
        </p:txBody>
      </p:sp>
    </p:spTree>
    <p:extLst>
      <p:ext uri="{BB962C8B-B14F-4D97-AF65-F5344CB8AC3E}">
        <p14:creationId xmlns:p14="http://schemas.microsoft.com/office/powerpoint/2010/main" val="327185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150" y="42918"/>
            <a:ext cx="9315005" cy="433880"/>
          </a:xfrm>
        </p:spPr>
        <p:txBody>
          <a:bodyPr>
            <a:noAutofit/>
          </a:bodyPr>
          <a:lstStyle/>
          <a:p>
            <a:r>
              <a:rPr lang="ru-RU" sz="1500" dirty="0">
                <a:latin typeface="+mn-lt"/>
                <a:ea typeface="+mn-ea"/>
                <a:cs typeface="+mn-cs"/>
              </a:rPr>
              <a:t>Медицинские организации, выдавшие направление на лечение в условиях дневного стационара </a:t>
            </a:r>
            <a:r>
              <a:rPr lang="ru-RU" sz="1500" dirty="0" smtClean="0">
                <a:latin typeface="+mn-lt"/>
                <a:ea typeface="+mn-ea"/>
                <a:cs typeface="+mn-cs"/>
              </a:rPr>
              <a:t/>
            </a:r>
            <a:br>
              <a:rPr lang="ru-RU" sz="1500" dirty="0" smtClean="0">
                <a:latin typeface="+mn-lt"/>
                <a:ea typeface="+mn-ea"/>
                <a:cs typeface="+mn-cs"/>
              </a:rPr>
            </a:br>
            <a:r>
              <a:rPr lang="ru-RU" sz="1500" dirty="0" smtClean="0">
                <a:latin typeface="+mn-lt"/>
                <a:ea typeface="+mn-ea"/>
                <a:cs typeface="+mn-cs"/>
              </a:rPr>
              <a:t>за </a:t>
            </a:r>
            <a:r>
              <a:rPr lang="ru-RU" sz="1500" dirty="0">
                <a:latin typeface="+mn-lt"/>
                <a:ea typeface="+mn-ea"/>
                <a:cs typeface="+mn-cs"/>
              </a:rPr>
              <a:t>5 месяцев 2024 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13720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1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44946" y="477122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94455"/>
              </p:ext>
            </p:extLst>
          </p:nvPr>
        </p:nvGraphicFramePr>
        <p:xfrm>
          <a:off x="143556" y="481098"/>
          <a:ext cx="8856890" cy="4599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7624"/>
                <a:gridCol w="669541"/>
                <a:gridCol w="773649"/>
                <a:gridCol w="618919"/>
                <a:gridCol w="773649"/>
                <a:gridCol w="981867"/>
                <a:gridCol w="565431"/>
                <a:gridCol w="656210"/>
              </a:tblGrid>
              <a:tr h="13361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Наименование МО, направившее на госпитализацию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Кол-во случаев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Сумма, </a:t>
                      </a:r>
                      <a:endParaRPr lang="ru-RU" sz="9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</a:rPr>
                        <a:t>тыс</a:t>
                      </a:r>
                      <a:r>
                        <a:rPr lang="ru-RU" sz="900" b="1" u="none" strike="noStrike" dirty="0">
                          <a:effectLst/>
                        </a:rPr>
                        <a:t>. руб.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в том числе: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9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Химиотерапия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Лучевая терапия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4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Кол-во случаев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Сумма, </a:t>
                      </a:r>
                      <a:endParaRPr lang="ru-RU" sz="9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</a:rPr>
                        <a:t>тыс</a:t>
                      </a:r>
                      <a:r>
                        <a:rPr lang="ru-RU" sz="900" b="1" u="none" strike="noStrike" dirty="0">
                          <a:effectLst/>
                        </a:rPr>
                        <a:t>. руб.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252" rtl="0" eaLnBrk="1" fontAlgn="ctr" latinLnBrk="0" hangingPunct="1"/>
                      <a:r>
                        <a:rPr lang="ru-RU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Средняя стоимость одного случая, </a:t>
                      </a:r>
                      <a:endParaRPr lang="ru-RU" sz="900" b="1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779252" rtl="0" eaLnBrk="1" fontAlgn="ctr" latinLnBrk="0" hangingPunct="1"/>
                      <a:r>
                        <a:rPr lang="ru-RU" sz="9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</a:t>
                      </a:r>
                      <a:r>
                        <a:rPr lang="ru-RU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Кол-во случаев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Сумма</a:t>
                      </a:r>
                      <a:r>
                        <a:rPr lang="ru-RU" sz="900" b="1" u="none" strike="noStrike" dirty="0" smtClean="0">
                          <a:effectLst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</a:rPr>
                        <a:t> </a:t>
                      </a:r>
                      <a:r>
                        <a:rPr lang="ru-RU" sz="900" b="1" u="none" strike="noStrike" dirty="0">
                          <a:effectLst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</a:rPr>
                        <a:t>Всего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345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99 741,0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328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97 898,2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298,47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14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1 769,5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rgbClr val="FFFFCC"/>
                    </a:solidFill>
                  </a:tcPr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 них МО Пензенской области</a:t>
                      </a: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275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90 016,0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258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88 173,3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341,76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14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1 769,5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«ГОРОДСКАЯ ПОЛИКЛИНИКА»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30 232,2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29 077,7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342,09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1 119,2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«ОБЛАСТНОЙ ОНКОЛОГИЧЕСКИЙ </a:t>
                      </a:r>
                      <a:r>
                        <a:rPr lang="ru-RU" sz="800" u="none" strike="noStrike" dirty="0" smtClean="0">
                          <a:effectLst/>
                        </a:rPr>
                        <a:t>КЛИНИЧЕСКИЙ ДИСПАНСЕР</a:t>
                      </a:r>
                      <a:r>
                        <a:rPr lang="ru-RU" sz="800" u="none" strike="noStrike" dirty="0">
                          <a:effectLst/>
                        </a:rPr>
                        <a:t>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40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15 165,9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15 088,4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386,88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77,5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«КУЗНЕЦКАЯ </a:t>
                      </a:r>
                      <a:r>
                        <a:rPr lang="ru-RU" sz="800" u="none" strike="noStrike" dirty="0" smtClean="0">
                          <a:effectLst/>
                        </a:rPr>
                        <a:t>ЦЕНТРАЛЬНАЯ РАЙОННАЯ  </a:t>
                      </a:r>
                      <a:r>
                        <a:rPr lang="ru-RU" sz="800" u="none" strike="noStrike" dirty="0">
                          <a:effectLst/>
                        </a:rPr>
                        <a:t>БОЛЬНИЦА»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12 816,4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12 816,4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388,38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"ПЕНЗЕНСКАЯ РАЙОННАЯ 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8 195,3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8 079,6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367,25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115,7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«КАМЕНСКАЯ </a:t>
                      </a:r>
                      <a:r>
                        <a:rPr lang="ru-RU" sz="800" u="none" strike="noStrike" dirty="0" smtClean="0">
                          <a:effectLst/>
                        </a:rPr>
                        <a:t>ЦЕНТРАЛЬНАЯ РАЙОННАЯ  </a:t>
                      </a:r>
                      <a:r>
                        <a:rPr lang="ru-RU" sz="800" u="none" strike="noStrike" dirty="0">
                          <a:effectLst/>
                        </a:rPr>
                        <a:t>БОЛЬНИЦА»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5 320,0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5 295,6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378,26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24,4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660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"ЛОПАТИНСКАЯ УЧАСТКОВАЯ 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4 528,0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4 528,0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301,87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ГБУЗ "ЗЕМЕТЧИНСКАЯ РАЙОННАЯ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1 790,3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1 753,6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159,42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ЧУЗ "КЛИНИЧЕСКАЯ БОЛЬНИЦА "РЖД-МЕДИЦИНА" ГОРОДА ПЕНЗА"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3 855,1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3 616,1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516,59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239,0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ГБУЗ "БЕЛИНСКАЯ РАЙОННАЯ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2 192,8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2 192,8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313,26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"ГОРОДИЩЕНСКАЯ РАЙОННАЯ 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972,0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972,0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"НИЖНЕЛОМОВСКАЯ </a:t>
                      </a:r>
                      <a:r>
                        <a:rPr lang="ru-RU" sz="800" u="none" strike="noStrike" dirty="0" smtClean="0">
                          <a:effectLst/>
                        </a:rPr>
                        <a:t>ЦЕНТРАЛЬНАЯ РАЙОННАЯ  </a:t>
                      </a:r>
                      <a:r>
                        <a:rPr lang="ru-RU" sz="800" u="none" strike="noStrike" dirty="0">
                          <a:effectLst/>
                        </a:rPr>
                        <a:t>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1 864,0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1 864,0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372,80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5631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effectLst/>
                        </a:rPr>
                        <a:t>ФГБУЗ </a:t>
                      </a:r>
                      <a:r>
                        <a:rPr lang="ru-RU" sz="800" u="none" strike="noStrike" dirty="0">
                          <a:effectLst/>
                        </a:rPr>
                        <a:t>"МЕДИКО-САНИТАРНАЯ ЧАСТЬ № 59 </a:t>
                      </a:r>
                      <a:r>
                        <a:rPr lang="ru-RU" sz="800" u="none" strike="noStrike" dirty="0" smtClean="0">
                          <a:effectLst/>
                        </a:rPr>
                        <a:t>ФМБА </a:t>
                      </a:r>
                      <a:r>
                        <a:rPr lang="ru-RU" sz="800" u="none" strike="noStrike" baseline="0" dirty="0" smtClean="0">
                          <a:effectLst/>
                        </a:rPr>
                        <a:t> РОССИИ</a:t>
                      </a:r>
                      <a:r>
                        <a:rPr lang="ru-RU" sz="800" u="none" strike="noStrike" dirty="0" smtClean="0">
                          <a:effectLst/>
                        </a:rPr>
                        <a:t>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1 834,0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1 747,5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436,88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"ТАМАЛИНСКАЯ УЧАСТКОВАЯ 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22,2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22,2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«КУЗНЕЦКАЯ </a:t>
                      </a:r>
                      <a:r>
                        <a:rPr lang="ru-RU" sz="800" u="none" strike="noStrike" dirty="0" smtClean="0">
                          <a:effectLst/>
                        </a:rPr>
                        <a:t>ДЕТСКАЯ ЦЕНТРАЛЬНАЯ РАЙОННАЯ БОЛЬНИЦА</a:t>
                      </a:r>
                      <a:r>
                        <a:rPr lang="ru-RU" sz="800" u="none" strike="noStrike" dirty="0">
                          <a:effectLst/>
                        </a:rPr>
                        <a:t>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79,0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79,0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26,33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ГБУЗ"МОКШАНСКАЯ РАЙОННАЯ 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957,6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957,6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478,80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«НИКОЛЬСКАЯ РАЙОННАЯ БОЛЬНИЦА»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82,80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0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ГБУЗ «СОСНОВОБОРСКАЯ УЧАСТКОВАЯ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82,8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0683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ГБУЗ "БАШМАКОВСКАЯ РАЙОННАЯ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24,4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24,4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87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«ГОРОДСКАЯ ДЕТСКАЯ ПОЛИКЛИНИКА»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4825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u="none" strike="noStrike" dirty="0">
                          <a:effectLst/>
                        </a:rPr>
                        <a:t> </a:t>
                      </a:r>
                      <a:r>
                        <a:rPr lang="ru-RU" sz="1000" b="1" u="none" strike="noStrike" dirty="0">
                          <a:effectLst/>
                        </a:rPr>
                        <a:t>МО других субъектов РФ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70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9 724,9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70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9 724,9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138,93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608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ГБУЗ ГОРОДА МОСКВЫ "МОСКОВСКИЙ КЛИНИЧЕСКИЙ НАУЧНО-ПРАКТИЧЕСКИЙ ЦЕНТР ИМЕНИ А.С. ЛОГИНОВА ДЕПАРТАМЕНТА ЗДРАВООХРАНЕНИЯ ГОРОДА МОСКВЫ"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68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9 192,7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9 192,7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135,19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3361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ГБУЗ "ОБЛАСТНОЙ ОНКОЛОГИЧЕСКИЙ ДИСПАНСЕР" (ВОРОНЕЖ)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461,5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461,5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461,50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  <a:tr h="18845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ГБУЗ ГОРОДА МОСКВЫ "ГОРОДСКАЯ КЛИНИЧЕСКАЯ ОНКОЛОГИЧЕСКАЯ БОЛЬНИЦА N 1 ДЕПАРТАМЕНТА ЗДРАВООХРАНЕНИЯ ГОРОДА МОСКВЫ"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70,7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70,7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70,70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943" marR="1943" marT="194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695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55" y="26870"/>
            <a:ext cx="8856890" cy="305410"/>
          </a:xfrm>
        </p:spPr>
        <p:txBody>
          <a:bodyPr>
            <a:noAutofit/>
          </a:bodyPr>
          <a:lstStyle/>
          <a:p>
            <a:r>
              <a:rPr lang="ru-RU" sz="1500" dirty="0" smtClean="0">
                <a:latin typeface="+mn-lt"/>
                <a:ea typeface="+mn-ea"/>
                <a:cs typeface="+mn-cs"/>
              </a:rPr>
              <a:t>Пример из ГИСЗ Пензенской области</a:t>
            </a:r>
            <a:endParaRPr lang="ru-RU" sz="15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13720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1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44949" y="340325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tumor_cancer_human_biology_disease_medical_health_cell_icon_133488.png"/>
          <p:cNvPicPr>
            <a:picLocks noChangeAspect="1"/>
          </p:cNvPicPr>
          <p:nvPr/>
        </p:nvPicPr>
        <p:blipFill>
          <a:blip r:embed="rId2" cstate="print">
            <a:lum bright="30000" contrast="-30000"/>
          </a:blip>
          <a:stretch>
            <a:fillRect/>
          </a:stretch>
        </p:blipFill>
        <p:spPr>
          <a:xfrm>
            <a:off x="7626100" y="3182570"/>
            <a:ext cx="1368455" cy="13684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17255" y="746256"/>
            <a:ext cx="7329840" cy="3970318"/>
          </a:xfrm>
          <a:prstGeom prst="rect">
            <a:avLst/>
          </a:prstGeom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400" b="1" u="sng" dirty="0"/>
              <a:t>Консультирован в РОНЦ </a:t>
            </a:r>
            <a:r>
              <a:rPr lang="ru-RU" sz="1400" b="1" u="sng" dirty="0" err="1"/>
              <a:t>им.Блохина</a:t>
            </a:r>
            <a:r>
              <a:rPr lang="ru-RU" sz="1400" dirty="0"/>
              <a:t>:</a:t>
            </a:r>
          </a:p>
          <a:p>
            <a:r>
              <a:rPr lang="ru-RU" sz="1400" dirty="0"/>
              <a:t>Удаление всех очагов в легких невозможно.</a:t>
            </a:r>
          </a:p>
          <a:p>
            <a:r>
              <a:rPr lang="ru-RU" sz="1400" dirty="0"/>
              <a:t>Рекомендовано системное лечение в режиме:</a:t>
            </a:r>
          </a:p>
          <a:p>
            <a:r>
              <a:rPr lang="ru-RU" sz="1400" dirty="0" err="1"/>
              <a:t>Пембролизумаб</a:t>
            </a:r>
            <a:r>
              <a:rPr lang="ru-RU" sz="1400" dirty="0"/>
              <a:t> 200 мг в/в кап. каждые 3 </a:t>
            </a:r>
            <a:r>
              <a:rPr lang="ru-RU" sz="1400" dirty="0" err="1"/>
              <a:t>недели+Ленватиниб</a:t>
            </a:r>
            <a:r>
              <a:rPr lang="ru-RU" sz="1400" dirty="0"/>
              <a:t> 20 мг/</a:t>
            </a:r>
            <a:r>
              <a:rPr lang="ru-RU" sz="1400" dirty="0" err="1"/>
              <a:t>сут</a:t>
            </a:r>
            <a:r>
              <a:rPr lang="ru-RU" sz="1400" dirty="0"/>
              <a:t>. внутрь ил </a:t>
            </a:r>
          </a:p>
          <a:p>
            <a:r>
              <a:rPr lang="ru-RU" sz="1400" dirty="0" err="1"/>
              <a:t>Пембролизумаб</a:t>
            </a:r>
            <a:r>
              <a:rPr lang="ru-RU" sz="1400" dirty="0"/>
              <a:t> 200 мг в/в кап. каждые 3 </a:t>
            </a:r>
            <a:r>
              <a:rPr lang="ru-RU" sz="1400" dirty="0" err="1"/>
              <a:t>недели+Акситиниб</a:t>
            </a:r>
            <a:r>
              <a:rPr lang="ru-RU" sz="1400" dirty="0"/>
              <a:t> 5 мг 2 раза в день.</a:t>
            </a:r>
          </a:p>
          <a:p>
            <a:r>
              <a:rPr lang="ru-RU" sz="1400" dirty="0"/>
              <a:t> </a:t>
            </a:r>
          </a:p>
          <a:p>
            <a:r>
              <a:rPr lang="ru-RU" sz="1400" b="1" u="sng" dirty="0"/>
              <a:t>Консилиум ГБУЗ "ООКД"</a:t>
            </a:r>
          </a:p>
          <a:p>
            <a:r>
              <a:rPr lang="ru-RU" sz="1400" dirty="0"/>
              <a:t>Лекарственная комиссия: </a:t>
            </a:r>
            <a:r>
              <a:rPr lang="ru-RU" sz="1400" dirty="0" err="1"/>
              <a:t>пембролизумаб</a:t>
            </a:r>
            <a:r>
              <a:rPr lang="ru-RU" sz="1400" dirty="0"/>
              <a:t>, </a:t>
            </a:r>
            <a:r>
              <a:rPr lang="ru-RU" sz="1400" dirty="0" err="1"/>
              <a:t>акситиниб</a:t>
            </a:r>
            <a:r>
              <a:rPr lang="ru-RU" sz="1400" dirty="0"/>
              <a:t> по месту жительства.</a:t>
            </a:r>
          </a:p>
          <a:p>
            <a:endParaRPr lang="ru-RU" sz="1400" dirty="0"/>
          </a:p>
          <a:p>
            <a:r>
              <a:rPr lang="ru-RU" sz="1400" i="1" dirty="0"/>
              <a:t>Поскольку ГБУЗ "ООКД" не имеет в наличии препарата </a:t>
            </a:r>
            <a:r>
              <a:rPr lang="ru-RU" sz="1400" i="1" dirty="0" err="1"/>
              <a:t>Пембролизумаб</a:t>
            </a:r>
            <a:r>
              <a:rPr lang="ru-RU" sz="1400" i="1" dirty="0"/>
              <a:t>, рекомендовано направить пациента в АО "К31 Сити" по ОМС.</a:t>
            </a:r>
          </a:p>
          <a:p>
            <a:r>
              <a:rPr lang="ru-RU" sz="1400" i="1" dirty="0"/>
              <a:t>Выдать форму 057/у по месту </a:t>
            </a:r>
            <a:r>
              <a:rPr lang="ru-RU" sz="1400" i="1"/>
              <a:t>жительства</a:t>
            </a:r>
            <a:r>
              <a:rPr lang="ru-RU" sz="1400" i="1" smtClean="0"/>
              <a:t>.</a:t>
            </a:r>
          </a:p>
          <a:p>
            <a:endParaRPr lang="ru-RU" sz="1400" i="1" dirty="0"/>
          </a:p>
          <a:p>
            <a:r>
              <a:rPr lang="ru-RU" sz="1400" dirty="0"/>
              <a:t>Получение препарата </a:t>
            </a:r>
            <a:r>
              <a:rPr lang="ru-RU" sz="1400" dirty="0" smtClean="0"/>
              <a:t> </a:t>
            </a:r>
            <a:r>
              <a:rPr lang="ru-RU" sz="1400" dirty="0" err="1" smtClean="0"/>
              <a:t>Акситиниб</a:t>
            </a:r>
            <a:r>
              <a:rPr lang="ru-RU" sz="1400" dirty="0" smtClean="0"/>
              <a:t> </a:t>
            </a:r>
            <a:r>
              <a:rPr lang="ru-RU" sz="1400" dirty="0"/>
              <a:t>по ДЛО по месту жительства.</a:t>
            </a:r>
          </a:p>
          <a:p>
            <a:r>
              <a:rPr lang="ru-RU" sz="1400" dirty="0"/>
              <a:t>Заключение:</a:t>
            </a:r>
          </a:p>
          <a:p>
            <a:r>
              <a:rPr lang="ru-RU" sz="1400" dirty="0"/>
              <a:t>Боль-0</a:t>
            </a:r>
          </a:p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Подпись врача:________________________/ Антонов В.В. /</a:t>
            </a:r>
          </a:p>
        </p:txBody>
      </p:sp>
      <p:pic>
        <p:nvPicPr>
          <p:cNvPr id="12" name="Рисунок 11" descr="204-2043672_gender-male-comments-username-icon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3555" y="408719"/>
            <a:ext cx="673700" cy="675075"/>
          </a:xfrm>
          <a:prstGeom prst="rect">
            <a:avLst/>
          </a:prstGeom>
        </p:spPr>
      </p:pic>
      <p:pic>
        <p:nvPicPr>
          <p:cNvPr id="8" name="Picture 6" descr="https://image.flaticon.com/icons/png/512/247/2478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555" y="2571750"/>
            <a:ext cx="649076" cy="5408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29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244351"/>
              </p:ext>
            </p:extLst>
          </p:nvPr>
        </p:nvGraphicFramePr>
        <p:xfrm>
          <a:off x="143554" y="739291"/>
          <a:ext cx="4123035" cy="1832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5985"/>
                <a:gridCol w="1527050"/>
              </a:tblGrid>
              <a:tr h="5593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ГОСУДАРСТВЕННЫЕ БЮДЖЕТНЫЕ УЧРЕЖДЕНИЯ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ЗДРАВООХРАНЕНИЯ 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23 489,4 тыс. руб.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или  19,1%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9575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из средств ТФОМС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658" marR="8658" marT="8658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5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ГБУЗ </a:t>
                      </a:r>
                      <a:r>
                        <a:rPr lang="ru-RU" sz="1000" u="none" strike="noStrike" dirty="0">
                          <a:effectLst/>
                        </a:rPr>
                        <a:t>ГОРОДА МОСКВЫ "МОСКОВСКИЙ КЛИНИЧЕСКИЙ НАУЧНО-ПРАКТИЧЕСКИЙ ЦЕНТР ИМЕНИ А.С. ЛОГИНОВА ДЕПАРТАМЕНТА ЗДРАВООХРАНЕНИЯ ГОРОДА МОСКВЫ"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20 032,9 тыс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23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ПРОЧИЕ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3 456,5 тыс. руб.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8" marR="8658" marT="86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047940"/>
              </p:ext>
            </p:extLst>
          </p:nvPr>
        </p:nvGraphicFramePr>
        <p:xfrm>
          <a:off x="4724705" y="739290"/>
          <a:ext cx="4245712" cy="1832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6142"/>
                <a:gridCol w="1459570"/>
              </a:tblGrid>
              <a:tr h="5696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ЧАСТНЫЕ МЕДИЦИНСКИЕ ОРГАНИЗАЦИИ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99 413,2 тыс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.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руб.</a:t>
                      </a:r>
                    </a:p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или 80,9%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85202">
                <a:tc gridSpan="2">
                  <a:txBody>
                    <a:bodyPr/>
                    <a:lstStyle/>
                    <a:p>
                      <a:pPr marL="0" marR="0" indent="0" algn="ctr" defTabSz="77925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из средств ТФОМС</a:t>
                      </a:r>
                    </a:p>
                  </a:txBody>
                  <a:tcPr marL="5287" marR="5287" marT="528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2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АО </a:t>
                      </a:r>
                      <a:r>
                        <a:rPr lang="ru-RU" sz="1000" u="none" strike="noStrike" dirty="0">
                          <a:effectLst/>
                        </a:rPr>
                        <a:t>"ГРУППА КОМПАНИЙ "МЕДСИ"                                                                                                (Московская область)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68 211,0 тыс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64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АО </a:t>
                      </a:r>
                      <a:r>
                        <a:rPr lang="ru-RU" sz="1000" u="none" strike="noStrike" dirty="0">
                          <a:effectLst/>
                        </a:rPr>
                        <a:t>«К 31 СИТИ»  </a:t>
                      </a:r>
                      <a:r>
                        <a:rPr lang="ru-RU" sz="1000" u="none" strike="noStrike" dirty="0" smtClean="0">
                          <a:effectLst/>
                        </a:rPr>
                        <a:t>(</a:t>
                      </a:r>
                      <a:r>
                        <a:rPr lang="ru-RU" sz="1000" u="none" strike="noStrike" dirty="0">
                          <a:effectLst/>
                        </a:rPr>
                        <a:t>г. Москва)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22 531,4 тыс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8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ПРОЧИЕ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252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8 670,8 тыс. руб.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87" marR="5287" marT="528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3350360" y="586585"/>
            <a:ext cx="21378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5df38bc7bba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965" y="2950397"/>
            <a:ext cx="2595985" cy="1814242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153046"/>
              </p:ext>
            </p:extLst>
          </p:nvPr>
        </p:nvGraphicFramePr>
        <p:xfrm>
          <a:off x="3584897" y="2774137"/>
          <a:ext cx="5191970" cy="21418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7625"/>
                <a:gridCol w="1374345"/>
              </a:tblGrid>
              <a:tr h="4526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ФЕДЕРАЛЬНЫЕ ГОСУДАРСТВЕННЫЕ БЮДЖЕТНЫЕ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УЧРЕЖДЕНИЯ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25 419,6 тыс. руб.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6119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из средств ФФОМС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12" marR="4912" marT="491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3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ФГБУ "НМИЦ ОНКОЛОГИИ ИМ. Н.Н. </a:t>
                      </a:r>
                      <a:r>
                        <a:rPr lang="ru-RU" sz="1000" u="none" strike="noStrike" dirty="0" smtClean="0">
                          <a:effectLst/>
                        </a:rPr>
                        <a:t>Блохина" Минздрава России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7 741,0 тыс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8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МНИОИ им. П.А. Герцена - филиал ФГБУ "НМИЦ радиологии" Минздрава России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6 522,4 тыс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21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МРНЦ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им. А.Ф. </a:t>
                      </a:r>
                      <a:r>
                        <a:rPr lang="ru-RU" sz="10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Цыба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– филиал ФГБУ «НМИЦР» Минздрава России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2 582,0 тыс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3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ФГАОУВО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«РНИМУ им. И.М. Пирогова» </a:t>
                      </a:r>
                      <a:r>
                        <a:rPr lang="ru-RU" sz="1000" u="none" strike="noStrike" dirty="0" smtClean="0">
                          <a:effectLst/>
                        </a:rPr>
                        <a:t>Минздрава </a:t>
                      </a:r>
                      <a:r>
                        <a:rPr lang="ru-RU" sz="1000" u="none" strike="noStrike" dirty="0">
                          <a:effectLst/>
                        </a:rPr>
                        <a:t>России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2 423,9 </a:t>
                      </a:r>
                      <a:r>
                        <a:rPr lang="ru-RU" sz="1000" u="none" strike="noStrike" dirty="0">
                          <a:effectLst/>
                        </a:rPr>
                        <a:t>тыс. </a:t>
                      </a:r>
                      <a:r>
                        <a:rPr lang="ru-RU" sz="1000" u="none" strike="noStrike" dirty="0" smtClean="0">
                          <a:effectLst/>
                        </a:rPr>
                        <a:t>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0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ПРОЧИЕ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6 150,3 тыс. руб.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12" marR="4912" marT="491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7771" y="38634"/>
            <a:ext cx="8323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Проведение химиотерапии  жителям Пензенской области в других субъектах РФ за 5 месяцев 2024</a:t>
            </a:r>
          </a:p>
          <a:p>
            <a:pPr algn="ctr"/>
            <a:r>
              <a:rPr lang="ru-RU" dirty="0"/>
              <a:t>з</a:t>
            </a:r>
            <a:r>
              <a:rPr lang="ru-RU" dirty="0" smtClean="0"/>
              <a:t>а счет средств ТП ОМС на сумму 122 902,6 тыс. рублей </a:t>
            </a:r>
            <a:endParaRPr lang="ru-RU" dirty="0"/>
          </a:p>
        </p:txBody>
      </p:sp>
      <p:pic>
        <p:nvPicPr>
          <p:cNvPr id="8" name="Picture 4" descr="C:\Users\solodovnikova\AppData\Local\Microsoft\Windows\INetCache\IE\W6SC7JGC\exclamation_mark_PNG1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981" y="1065530"/>
            <a:ext cx="320700" cy="31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07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8720" y="119592"/>
            <a:ext cx="48899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Структура расходов за 5 месяцев 2023-2024г., в тыс. руб.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121303" y="433880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660844"/>
              </p:ext>
            </p:extLst>
          </p:nvPr>
        </p:nvGraphicFramePr>
        <p:xfrm>
          <a:off x="143555" y="586585"/>
          <a:ext cx="8704186" cy="4428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93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1133390" y="4404208"/>
            <a:ext cx="1077205" cy="272175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/>
              <a:t> </a:t>
            </a:r>
            <a:endParaRPr lang="ru-RU" sz="1000" dirty="0"/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350188"/>
              </p:ext>
            </p:extLst>
          </p:nvPr>
        </p:nvGraphicFramePr>
        <p:xfrm>
          <a:off x="143555" y="121868"/>
          <a:ext cx="8774154" cy="489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30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1133390" y="4404208"/>
            <a:ext cx="1077205" cy="272175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/>
              <a:t> </a:t>
            </a:r>
            <a:endParaRPr lang="ru-RU" sz="1000" dirty="0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409256"/>
              </p:ext>
            </p:extLst>
          </p:nvPr>
        </p:nvGraphicFramePr>
        <p:xfrm>
          <a:off x="143555" y="128469"/>
          <a:ext cx="8704185" cy="4886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826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2997200" y="457200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4288" y="80763"/>
            <a:ext cx="90004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Динамика роста расходов по Классу заболеваний – НОВООБРАЗОВАНИЯ (С00-</a:t>
            </a:r>
            <a:r>
              <a:rPr lang="en-US" dirty="0"/>
              <a:t>D</a:t>
            </a:r>
            <a:r>
              <a:rPr lang="ru-RU" dirty="0"/>
              <a:t>48) за </a:t>
            </a:r>
            <a:r>
              <a:rPr lang="ru-RU" dirty="0" smtClean="0"/>
              <a:t>5 месяцев 2023-2024</a:t>
            </a:r>
            <a:endParaRPr lang="ru-RU" dirty="0"/>
          </a:p>
        </p:txBody>
      </p:sp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2590522" y="525291"/>
            <a:ext cx="3790950" cy="433379"/>
          </a:xfrm>
          <a:prstGeom prst="rect">
            <a:avLst/>
          </a:prstGeom>
          <a:solidFill>
            <a:srgbClr val="FBD4B4"/>
          </a:soli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СТАЦИОНАР 2023г. – 2024г.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48"/>
          <p:cNvSpPr>
            <a:spLocks noChangeArrowheads="1"/>
          </p:cNvSpPr>
          <p:nvPr/>
        </p:nvSpPr>
        <p:spPr bwMode="auto">
          <a:xfrm>
            <a:off x="1903642" y="1144282"/>
            <a:ext cx="5246805" cy="663638"/>
          </a:xfrm>
          <a:prstGeom prst="downArrowCallout">
            <a:avLst>
              <a:gd name="adj1" fmla="val 82051"/>
              <a:gd name="adj2" fmla="val 82051"/>
              <a:gd name="adj3" fmla="val 16667"/>
              <a:gd name="adj4" fmla="val 66667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ОБЩЕЕ КОЛИЧЕСТВО СЛУЧАЕВ/ СТОИМОСТЬ В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AutoShape 47"/>
          <p:cNvSpPr>
            <a:spLocks noChangeShapeType="1"/>
          </p:cNvSpPr>
          <p:nvPr/>
        </p:nvSpPr>
        <p:spPr bwMode="auto">
          <a:xfrm>
            <a:off x="4473603" y="988707"/>
            <a:ext cx="9525" cy="161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Rectangle 45"/>
          <p:cNvSpPr>
            <a:spLocks noChangeArrowheads="1"/>
          </p:cNvSpPr>
          <p:nvPr/>
        </p:nvSpPr>
        <p:spPr bwMode="auto">
          <a:xfrm>
            <a:off x="581163" y="1811885"/>
            <a:ext cx="3074607" cy="314876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– 294 случая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5525829" y="1811885"/>
            <a:ext cx="3074607" cy="314876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249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2" name="Rectangle 42"/>
          <p:cNvSpPr>
            <a:spLocks noChangeArrowheads="1"/>
          </p:cNvSpPr>
          <p:nvPr/>
        </p:nvSpPr>
        <p:spPr bwMode="auto">
          <a:xfrm>
            <a:off x="1049099" y="2112198"/>
            <a:ext cx="2105778" cy="32385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34 615,9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5993765" y="2112198"/>
            <a:ext cx="2105778" cy="32385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39 711,3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425861" y="3908962"/>
            <a:ext cx="3223352" cy="409859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Доброкачественные образования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5486737" y="3909785"/>
            <a:ext cx="3361003" cy="40985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Злокачественные образования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181941" y="4627333"/>
            <a:ext cx="1824895" cy="3048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4 612тыс.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2006836" y="4631560"/>
            <a:ext cx="1895753" cy="3048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5 608,2тыс.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5304085" y="4631560"/>
            <a:ext cx="2101283" cy="32385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30 003,9 тыс. руб.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7127089" y="4631560"/>
            <a:ext cx="1897643" cy="32385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34 103,1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2624325" y="2953944"/>
            <a:ext cx="1832460" cy="286251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-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90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2738159" y="3231600"/>
            <a:ext cx="1681136" cy="283388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14 358,9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4790797" y="2953944"/>
            <a:ext cx="1895475" cy="286251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2 случая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4922775" y="3231600"/>
            <a:ext cx="1672670" cy="283388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489,8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5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60671" y="2648293"/>
            <a:ext cx="366594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ea typeface="Calibri" pitchFamily="34" charset="0"/>
                <a:cs typeface="Times New Roman" pitchFamily="18" charset="0"/>
              </a:rPr>
              <a:t>в том числе по 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направлению ГБУЗ </a:t>
            </a:r>
            <a:r>
              <a:rPr lang="ru-RU" b="1" dirty="0">
                <a:ea typeface="Calibri" pitchFamily="34" charset="0"/>
                <a:cs typeface="Times New Roman" pitchFamily="18" charset="0"/>
              </a:rPr>
              <a:t>«ООД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»</a:t>
            </a:r>
            <a:endParaRPr lang="ru-RU" dirty="0">
              <a:cs typeface="Arial" pitchFamily="34" charset="0"/>
            </a:endParaRPr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181941" y="4325994"/>
            <a:ext cx="1832460" cy="28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-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66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7" name="Rectangle 20"/>
          <p:cNvSpPr>
            <a:spLocks noChangeArrowheads="1"/>
          </p:cNvSpPr>
          <p:nvPr/>
        </p:nvSpPr>
        <p:spPr bwMode="auto">
          <a:xfrm>
            <a:off x="2007114" y="4325994"/>
            <a:ext cx="1895475" cy="2862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55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8" name="Rectangle 23"/>
          <p:cNvSpPr>
            <a:spLocks noChangeArrowheads="1"/>
          </p:cNvSpPr>
          <p:nvPr/>
        </p:nvSpPr>
        <p:spPr bwMode="auto">
          <a:xfrm>
            <a:off x="5304085" y="4318821"/>
            <a:ext cx="1832460" cy="28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-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228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7129258" y="4318821"/>
            <a:ext cx="1895475" cy="2862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194 случая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1" name="Рисунок 60" descr="tumor_cancer_human_biology_disease_medical_health_cell_icon_133488.png"/>
          <p:cNvPicPr>
            <a:picLocks noChangeAspect="1"/>
          </p:cNvPicPr>
          <p:nvPr/>
        </p:nvPicPr>
        <p:blipFill>
          <a:blip r:embed="rId3" cstate="print">
            <a:lum bright="30000" contrast="-30000"/>
          </a:blip>
          <a:stretch>
            <a:fillRect/>
          </a:stretch>
        </p:blipFill>
        <p:spPr>
          <a:xfrm rot="236376">
            <a:off x="7659619" y="2910678"/>
            <a:ext cx="1010478" cy="101047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1" y="234794"/>
            <a:ext cx="1014371" cy="101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42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" y="80763"/>
            <a:ext cx="90004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Динамика роста расходов по Классу заболеваний – НОВООБРАЗОВАНИЯ (С00-</a:t>
            </a:r>
            <a:r>
              <a:rPr lang="en-US" dirty="0"/>
              <a:t>D</a:t>
            </a:r>
            <a:r>
              <a:rPr lang="ru-RU" dirty="0"/>
              <a:t>48) за </a:t>
            </a:r>
            <a:r>
              <a:rPr lang="ru-RU" dirty="0" smtClean="0"/>
              <a:t>5 месяцев 2023-2024</a:t>
            </a:r>
            <a:endParaRPr lang="ru-RU" dirty="0"/>
          </a:p>
        </p:txBody>
      </p:sp>
      <p:sp>
        <p:nvSpPr>
          <p:cNvPr id="55" name="Rectangle 50"/>
          <p:cNvSpPr>
            <a:spLocks noChangeArrowheads="1"/>
          </p:cNvSpPr>
          <p:nvPr/>
        </p:nvSpPr>
        <p:spPr bwMode="auto">
          <a:xfrm>
            <a:off x="-47490" y="-95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198792" y="2714320"/>
            <a:ext cx="4069336" cy="485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ЛУЧЕВАЯ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ТЕРАПИЯ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4919688" y="2714320"/>
            <a:ext cx="4077937" cy="485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ХИМИОТЕРАПИЯ</a:t>
            </a:r>
            <a:endPara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8" name="Rectangle 14"/>
          <p:cNvSpPr>
            <a:spLocks noChangeArrowheads="1"/>
          </p:cNvSpPr>
          <p:nvPr/>
        </p:nvSpPr>
        <p:spPr bwMode="auto">
          <a:xfrm>
            <a:off x="187448" y="3457270"/>
            <a:ext cx="1952378" cy="352425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8096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187448" y="3809695"/>
            <a:ext cx="1952378" cy="3429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187448" y="4152595"/>
            <a:ext cx="1952378" cy="3048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1 713,4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auto">
          <a:xfrm>
            <a:off x="2299787" y="3457270"/>
            <a:ext cx="1966324" cy="352425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540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2024г.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2299787" y="4147035"/>
            <a:ext cx="1968341" cy="3048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908,6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3" name="Rectangle 9"/>
          <p:cNvSpPr>
            <a:spLocks noChangeArrowheads="1"/>
          </p:cNvSpPr>
          <p:nvPr/>
        </p:nvSpPr>
        <p:spPr bwMode="auto">
          <a:xfrm>
            <a:off x="2299787" y="3809695"/>
            <a:ext cx="1966324" cy="3429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8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4" name="AutoShape 8"/>
          <p:cNvSpPr>
            <a:spLocks noChangeShapeType="1"/>
          </p:cNvSpPr>
          <p:nvPr/>
        </p:nvSpPr>
        <p:spPr bwMode="auto">
          <a:xfrm flipH="1">
            <a:off x="2185627" y="2008556"/>
            <a:ext cx="2395771" cy="70576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AutoShape 7"/>
          <p:cNvSpPr>
            <a:spLocks noChangeShapeType="1"/>
          </p:cNvSpPr>
          <p:nvPr/>
        </p:nvSpPr>
        <p:spPr bwMode="auto">
          <a:xfrm>
            <a:off x="4577644" y="2008556"/>
            <a:ext cx="2490770" cy="70576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auto">
          <a:xfrm>
            <a:off x="4919687" y="3457270"/>
            <a:ext cx="1892319" cy="352425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4919688" y="3809695"/>
            <a:ext cx="1892319" cy="3429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130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919688" y="4152595"/>
            <a:ext cx="1892319" cy="32385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20 258,3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6992982" y="3457270"/>
            <a:ext cx="2043023" cy="352425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6992982" y="3809695"/>
            <a:ext cx="2043023" cy="3429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98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6992982" y="4152595"/>
            <a:ext cx="2043023" cy="32385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17 438,6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2" name="Rectangle 37"/>
          <p:cNvSpPr>
            <a:spLocks noChangeArrowheads="1"/>
          </p:cNvSpPr>
          <p:nvPr/>
        </p:nvSpPr>
        <p:spPr bwMode="auto">
          <a:xfrm>
            <a:off x="2862790" y="538960"/>
            <a:ext cx="3361003" cy="40985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Злокачественные образования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28"/>
          <p:cNvSpPr>
            <a:spLocks noChangeArrowheads="1"/>
          </p:cNvSpPr>
          <p:nvPr/>
        </p:nvSpPr>
        <p:spPr bwMode="auto">
          <a:xfrm>
            <a:off x="1425933" y="1563281"/>
            <a:ext cx="2437438" cy="391859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30 003,9 тыс. руб.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5180189" y="1563281"/>
            <a:ext cx="2296148" cy="391859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34 103,1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1424366" y="1141921"/>
            <a:ext cx="2439005" cy="419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-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228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7" name="Rectangle 20"/>
          <p:cNvSpPr>
            <a:spLocks noChangeArrowheads="1"/>
          </p:cNvSpPr>
          <p:nvPr/>
        </p:nvSpPr>
        <p:spPr bwMode="auto">
          <a:xfrm>
            <a:off x="5182586" y="1141921"/>
            <a:ext cx="2293525" cy="419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194 случая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3044950" y="469152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52" idx="2"/>
          </p:cNvCxnSpPr>
          <p:nvPr/>
        </p:nvCxnSpPr>
        <p:spPr>
          <a:xfrm>
            <a:off x="4543292" y="948819"/>
            <a:ext cx="28708" cy="10597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4375" y="3471252"/>
            <a:ext cx="68775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2023г.</a:t>
            </a:r>
            <a:endParaRPr lang="ru-RU" b="1" dirty="0"/>
          </a:p>
        </p:txBody>
      </p:sp>
      <p:pic>
        <p:nvPicPr>
          <p:cNvPr id="64" name="Рисунок 63" descr="tumor_cancer_human_biology_disease_medical_health_cell_icon_133488.png"/>
          <p:cNvPicPr>
            <a:picLocks noChangeAspect="1"/>
          </p:cNvPicPr>
          <p:nvPr/>
        </p:nvPicPr>
        <p:blipFill>
          <a:blip r:embed="rId3" cstate="print">
            <a:lum bright="30000" contrast="-30000"/>
          </a:blip>
          <a:stretch>
            <a:fillRect/>
          </a:stretch>
        </p:blipFill>
        <p:spPr>
          <a:xfrm rot="236376">
            <a:off x="194291" y="447422"/>
            <a:ext cx="1010478" cy="101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6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2997200" y="457200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4288" y="80763"/>
            <a:ext cx="90004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Динамика роста расходов по Классу заболеваний – НОВООБРАЗОВАНИЯ (С00-</a:t>
            </a:r>
            <a:r>
              <a:rPr lang="en-US" dirty="0"/>
              <a:t>D</a:t>
            </a:r>
            <a:r>
              <a:rPr lang="ru-RU" dirty="0"/>
              <a:t>48) за </a:t>
            </a:r>
            <a:r>
              <a:rPr lang="ru-RU" dirty="0" smtClean="0"/>
              <a:t>5 месяцев 2023-2024</a:t>
            </a:r>
            <a:endParaRPr lang="ru-RU" dirty="0"/>
          </a:p>
        </p:txBody>
      </p:sp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2623201" y="672321"/>
            <a:ext cx="3790950" cy="433379"/>
          </a:xfrm>
          <a:prstGeom prst="rect">
            <a:avLst/>
          </a:prstGeom>
          <a:solidFill>
            <a:srgbClr val="FBD4B4"/>
          </a:soli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ПОЛИКЛИНИКА  2023г. – 2024г.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48"/>
          <p:cNvSpPr>
            <a:spLocks noChangeArrowheads="1"/>
          </p:cNvSpPr>
          <p:nvPr/>
        </p:nvSpPr>
        <p:spPr bwMode="auto">
          <a:xfrm>
            <a:off x="1903642" y="1382525"/>
            <a:ext cx="5246805" cy="663638"/>
          </a:xfrm>
          <a:prstGeom prst="downArrowCallout">
            <a:avLst>
              <a:gd name="adj1" fmla="val 82051"/>
              <a:gd name="adj2" fmla="val 82051"/>
              <a:gd name="adj3" fmla="val 16667"/>
              <a:gd name="adj4" fmla="val 66667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ОБЩЕЕ КОЛИЧЕСТВО СЛУЧАЕВ/ СТОИМОСТЬ В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" name="Rectangle 45"/>
          <p:cNvSpPr>
            <a:spLocks noChangeArrowheads="1"/>
          </p:cNvSpPr>
          <p:nvPr/>
        </p:nvSpPr>
        <p:spPr bwMode="auto">
          <a:xfrm>
            <a:off x="581163" y="2050128"/>
            <a:ext cx="3074607" cy="314876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– 4 239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5525829" y="2050128"/>
            <a:ext cx="3074607" cy="314876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4 607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2" name="Rectangle 42"/>
          <p:cNvSpPr>
            <a:spLocks noChangeArrowheads="1"/>
          </p:cNvSpPr>
          <p:nvPr/>
        </p:nvSpPr>
        <p:spPr bwMode="auto">
          <a:xfrm>
            <a:off x="1049099" y="2350441"/>
            <a:ext cx="2105778" cy="32385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34 079,3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5993765" y="2350441"/>
            <a:ext cx="2105778" cy="32385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48 551,5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425861" y="3474107"/>
            <a:ext cx="3223352" cy="54552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ПЭТ КТ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5486737" y="3474930"/>
            <a:ext cx="3361003" cy="5455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Молекулярно-генетическое исследование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143555" y="4324700"/>
            <a:ext cx="1863281" cy="3048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  042,9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2006836" y="4328927"/>
            <a:ext cx="1895753" cy="300573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32 873,9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5304085" y="4328927"/>
            <a:ext cx="2101283" cy="32385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4 391,1 тыс. руб.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7127089" y="4328927"/>
            <a:ext cx="1897643" cy="32385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6 990,4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143555" y="4023361"/>
            <a:ext cx="1870846" cy="28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-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547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7" name="Rectangle 20"/>
          <p:cNvSpPr>
            <a:spLocks noChangeArrowheads="1"/>
          </p:cNvSpPr>
          <p:nvPr/>
        </p:nvSpPr>
        <p:spPr bwMode="auto">
          <a:xfrm>
            <a:off x="2007114" y="4023361"/>
            <a:ext cx="1895475" cy="2862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849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8" name="Rectangle 23"/>
          <p:cNvSpPr>
            <a:spLocks noChangeArrowheads="1"/>
          </p:cNvSpPr>
          <p:nvPr/>
        </p:nvSpPr>
        <p:spPr bwMode="auto">
          <a:xfrm>
            <a:off x="5304085" y="4016188"/>
            <a:ext cx="1832460" cy="28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2023г. -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365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7129258" y="4016188"/>
            <a:ext cx="1895475" cy="2862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2024г. – 535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1" name="Рисунок 60" descr="tumor_cancer_human_biology_disease_medical_health_cell_icon_133488.png"/>
          <p:cNvPicPr>
            <a:picLocks noChangeAspect="1"/>
          </p:cNvPicPr>
          <p:nvPr/>
        </p:nvPicPr>
        <p:blipFill>
          <a:blip r:embed="rId3" cstate="print">
            <a:lum bright="30000" contrast="-30000"/>
          </a:blip>
          <a:stretch>
            <a:fillRect/>
          </a:stretch>
        </p:blipFill>
        <p:spPr>
          <a:xfrm rot="236376">
            <a:off x="7803744" y="600461"/>
            <a:ext cx="1010478" cy="101047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1" y="246936"/>
            <a:ext cx="1147043" cy="1147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 стрелкой 10"/>
          <p:cNvCxnSpPr>
            <a:stCxn id="3" idx="2"/>
            <a:endCxn id="5" idx="0"/>
          </p:cNvCxnSpPr>
          <p:nvPr/>
        </p:nvCxnSpPr>
        <p:spPr>
          <a:xfrm>
            <a:off x="4518676" y="1105700"/>
            <a:ext cx="8369" cy="276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авая фигурная скобка 32"/>
          <p:cNvSpPr/>
          <p:nvPr/>
        </p:nvSpPr>
        <p:spPr>
          <a:xfrm rot="16200000">
            <a:off x="4407789" y="-828223"/>
            <a:ext cx="363530" cy="8173171"/>
          </a:xfrm>
          <a:prstGeom prst="rightBrace">
            <a:avLst>
              <a:gd name="adj1" fmla="val 8333"/>
              <a:gd name="adj2" fmla="val 51257"/>
            </a:avLst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43555" y="2886872"/>
            <a:ext cx="8704185" cy="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3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3555" y="-19627"/>
            <a:ext cx="87041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Медицинские организации, выдавшие направление на лечение в условиях поликлиники </a:t>
            </a:r>
            <a:endParaRPr lang="ru-RU" dirty="0" smtClean="0"/>
          </a:p>
          <a:p>
            <a:pPr algn="ctr"/>
            <a:r>
              <a:rPr lang="ru-RU" dirty="0" smtClean="0"/>
              <a:t>за </a:t>
            </a:r>
            <a:r>
              <a:rPr lang="ru-RU" dirty="0"/>
              <a:t>5 месяцев 2024 г.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493867"/>
              </p:ext>
            </p:extLst>
          </p:nvPr>
        </p:nvGraphicFramePr>
        <p:xfrm>
          <a:off x="296258" y="533242"/>
          <a:ext cx="8551481" cy="43997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2217"/>
                <a:gridCol w="763525"/>
                <a:gridCol w="763525"/>
                <a:gridCol w="916230"/>
                <a:gridCol w="763525"/>
                <a:gridCol w="892462"/>
                <a:gridCol w="939997"/>
              </a:tblGrid>
              <a:tr h="18615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Наименование МО</a:t>
                      </a:r>
                      <a:r>
                        <a:rPr lang="ru-RU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выдавшие направление на лечение </a:t>
                      </a:r>
                      <a:endParaRPr lang="ru-RU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Кол-во случаев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Сумма, </a:t>
                      </a:r>
                      <a:endParaRPr lang="ru-RU" sz="10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</a:rPr>
                        <a:t>тыс</a:t>
                      </a:r>
                      <a:r>
                        <a:rPr lang="ru-RU" sz="1000" b="1" u="none" strike="noStrike" dirty="0">
                          <a:effectLst/>
                        </a:rPr>
                        <a:t>. 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в том числе: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ПЭТ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</a:rPr>
                        <a:t>Молекулярно-генетические исследования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Кол-во случаев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Сумма, </a:t>
                      </a:r>
                      <a:endParaRPr lang="ru-RU" sz="10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</a:rPr>
                        <a:t>тыс</a:t>
                      </a:r>
                      <a:r>
                        <a:rPr lang="ru-RU" sz="1000" b="1" u="none" strike="noStrike" dirty="0">
                          <a:effectLst/>
                        </a:rPr>
                        <a:t>. 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Кол-во случаев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Сумма, </a:t>
                      </a:r>
                      <a:endParaRPr lang="ru-RU" sz="10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</a:rPr>
                        <a:t>тыс</a:t>
                      </a:r>
                      <a:r>
                        <a:rPr lang="ru-RU" sz="1000" b="1" u="none" strike="noStrike" dirty="0">
                          <a:effectLst/>
                        </a:rPr>
                        <a:t>. руб.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61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</a:rPr>
                        <a:t>Всего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>
                          <a:effectLst/>
                        </a:rPr>
                        <a:t>4 607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48 551,5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849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32 873,9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535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6 990,4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rgbClr val="FFFFCC"/>
                    </a:solidFill>
                  </a:tcPr>
                </a:tc>
              </a:tr>
              <a:tr h="30200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</a:rPr>
                        <a:t>из них МО Пензенской области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>
                          <a:effectLst/>
                        </a:rPr>
                        <a:t>2 159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26 401,1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413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17 165,2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431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5 824,6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ГБУЗ «ОБЛАСТНОЙ ОНКОЛОГИЧЕСКИЙ 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</a:p>
                    <a:p>
                      <a:pPr algn="l" fontAlgn="b"/>
                      <a:r>
                        <a:rPr lang="ru-RU" sz="1000" u="none" strike="noStrike" dirty="0" smtClean="0">
                          <a:effectLst/>
                        </a:rPr>
                        <a:t>КЛИНИЧЕСКИЙ ДИСПАНСЕР</a:t>
                      </a:r>
                      <a:r>
                        <a:rPr lang="ru-RU" sz="1000" u="none" strike="noStrike" dirty="0">
                          <a:effectLst/>
                        </a:rPr>
                        <a:t>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1 579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22 223,4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342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13 989,6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430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5 819,2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31682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ГБУЗ «ГОРОДСКАЯ ПОЛИКЛИНИКА»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138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1 253,8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1 014,3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31682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ГБУЗ "ПЕНЗЕНСКАЯ РАЙОННАЯ БОЛЬНИЦА"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890,1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706,6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31682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ГБУЗ «КУЗНЕЦКАЯ </a:t>
                      </a:r>
                      <a:r>
                        <a:rPr lang="ru-RU" sz="1000" u="none" strike="noStrike" dirty="0" smtClean="0">
                          <a:effectLst/>
                        </a:rPr>
                        <a:t>ЦЕНТРАЛЬНАЯ РАЙОННАЯ </a:t>
                      </a:r>
                      <a:r>
                        <a:rPr lang="ru-RU" sz="1000" u="none" strike="noStrike" dirty="0">
                          <a:effectLst/>
                        </a:rPr>
                        <a:t>БОЛЬНИЦА»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71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707,1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593,3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1861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МО, где 1-3 случая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288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1 326,7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861,4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5,4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329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</a:rPr>
                        <a:t> МО других субъектов РФ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555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2 402,5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748,3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126,9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22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ФГБУ "НМИЦ РАДИОЛОГИИ" МИНИСТЕРСТВА ЗДРАВООХРАНЕНИЯ РОССИЙСКОЙ ФЕДЕРАЦИИ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253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1 145,2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496,9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63,6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30541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ГБУЗ "ОБЛАСТНОЙ ОНКОЛОГИЧЕСКИЙ ДИСПАНСЕР" (ВОРОНЕЖ)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47,2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41,1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1861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Прочие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300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1 210,1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210,3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63,3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/>
                </a:tc>
              </a:tr>
              <a:tr h="3178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</a:rPr>
                        <a:t>БЕЗ НАПРАВЛЕНИЯ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 smtClean="0">
                          <a:effectLst/>
                        </a:rPr>
                        <a:t>1 893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19 747,9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417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14 960,4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96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1 038,9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70" marR="5370" marT="537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3350359" y="477122"/>
            <a:ext cx="22905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65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72000" y="425150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251" y="17160"/>
            <a:ext cx="900044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Динамика роста расходов по Классу заболеваний – НОВООБРАЗОВАНИЯ (С00-</a:t>
            </a:r>
            <a:r>
              <a:rPr lang="en-US" dirty="0" smtClean="0"/>
              <a:t>D</a:t>
            </a:r>
            <a:r>
              <a:rPr lang="ru-RU" dirty="0" smtClean="0"/>
              <a:t>48) за 5 месяцев 2023-2024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044949" y="340325"/>
            <a:ext cx="29013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513195" y="470693"/>
            <a:ext cx="6273610" cy="436563"/>
          </a:xfrm>
          <a:prstGeom prst="rect">
            <a:avLst/>
          </a:prstGeom>
          <a:solidFill>
            <a:srgbClr val="FBD4B4"/>
          </a:soli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ДНЕВНОЙ СТАЦИОНАР 2023г.  –  2024г.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AutoShape 40"/>
          <p:cNvSpPr>
            <a:spLocks noChangeArrowheads="1"/>
          </p:cNvSpPr>
          <p:nvPr/>
        </p:nvSpPr>
        <p:spPr bwMode="auto">
          <a:xfrm>
            <a:off x="1513195" y="1032752"/>
            <a:ext cx="6273610" cy="721519"/>
          </a:xfrm>
          <a:prstGeom prst="downArrowCallout">
            <a:avLst>
              <a:gd name="adj1" fmla="val 84579"/>
              <a:gd name="adj2" fmla="val 84579"/>
              <a:gd name="adj3" fmla="val 16667"/>
              <a:gd name="adj4" fmla="val 66667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ОБЩЕЕ КОЛИЧЕСТВО СЛУЧАЕВ/ СТОИМОСТЬ В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2041277" y="1844675"/>
            <a:ext cx="2547992" cy="381000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4" name="Rectangle 36"/>
          <p:cNvSpPr>
            <a:spLocks noChangeArrowheads="1"/>
          </p:cNvSpPr>
          <p:nvPr/>
        </p:nvSpPr>
        <p:spPr bwMode="auto">
          <a:xfrm>
            <a:off x="4709929" y="1844675"/>
            <a:ext cx="2584551" cy="381000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2044952" y="2260312"/>
            <a:ext cx="2531119" cy="311727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309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6" name="Rectangle 34"/>
          <p:cNvSpPr>
            <a:spLocks noChangeArrowheads="1"/>
          </p:cNvSpPr>
          <p:nvPr/>
        </p:nvSpPr>
        <p:spPr bwMode="auto">
          <a:xfrm>
            <a:off x="2060352" y="2605304"/>
            <a:ext cx="2511431" cy="353581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59 021,9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4709929" y="2260312"/>
            <a:ext cx="2584551" cy="311727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345 случаев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709929" y="2605304"/>
            <a:ext cx="2584551" cy="353581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99 741,0 тыс.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82550" y="3546475"/>
            <a:ext cx="2809695" cy="4206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ПЭТ КТ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2978815" y="3546475"/>
            <a:ext cx="2889718" cy="4095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Лучевая терапия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82550" y="3968750"/>
            <a:ext cx="1438275" cy="352425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82550" y="4321175"/>
            <a:ext cx="1438275" cy="3429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96 случаев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82550" y="4664075"/>
            <a:ext cx="1438275" cy="3048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3 774,3 тыс. руб.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520825" y="3968750"/>
            <a:ext cx="1371420" cy="352425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520825" y="4321175"/>
            <a:ext cx="1371420" cy="3429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0 случаев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1520825" y="4664075"/>
            <a:ext cx="1371420" cy="3048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0 тыс. руб.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auto">
          <a:xfrm>
            <a:off x="2977527" y="3956050"/>
            <a:ext cx="1449638" cy="374650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5975089" y="3546475"/>
            <a:ext cx="3067310" cy="4095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Химиотерапия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2978814" y="4321175"/>
            <a:ext cx="1454976" cy="3429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 случаев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2978814" y="4664075"/>
            <a:ext cx="1454976" cy="3048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2 881,7 тыс. руб.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0" name="Rectangle 10"/>
          <p:cNvSpPr>
            <a:spLocks noChangeArrowheads="1"/>
          </p:cNvSpPr>
          <p:nvPr/>
        </p:nvSpPr>
        <p:spPr bwMode="auto">
          <a:xfrm>
            <a:off x="4359275" y="4321175"/>
            <a:ext cx="1509258" cy="3429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14 случаев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4359275" y="4664075"/>
            <a:ext cx="1509258" cy="3048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1 769,5 тыс. руб.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5975090" y="3956050"/>
            <a:ext cx="1536405" cy="363538"/>
          </a:xfrm>
          <a:prstGeom prst="rect">
            <a:avLst/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2023г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4360581" y="3956050"/>
            <a:ext cx="1507952" cy="363538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auto">
          <a:xfrm>
            <a:off x="7511494" y="3956050"/>
            <a:ext cx="1530905" cy="363538"/>
          </a:xfrm>
          <a:prstGeom prst="rect">
            <a:avLst/>
          </a:prstGeom>
          <a:solidFill>
            <a:srgbClr val="D9959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80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2024г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7511495" y="4321175"/>
            <a:ext cx="1530905" cy="3429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328 случаев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7511495" y="4660900"/>
            <a:ext cx="1530906" cy="304800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97 898,2 тыс. руб.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auto">
          <a:xfrm>
            <a:off x="5984615" y="4321175"/>
            <a:ext cx="1526880" cy="3429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185 случаев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5984615" y="4664075"/>
            <a:ext cx="1526880" cy="304800"/>
          </a:xfrm>
          <a:prstGeom prst="rect">
            <a:avLst/>
          </a:prstGeom>
          <a:solidFill>
            <a:srgbClr val="E5DFE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52 119,4 тыс. руб.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7" name="Правая фигурная скобка 56"/>
          <p:cNvSpPr/>
          <p:nvPr/>
        </p:nvSpPr>
        <p:spPr>
          <a:xfrm rot="16200000">
            <a:off x="4373391" y="-722252"/>
            <a:ext cx="363530" cy="8173171"/>
          </a:xfrm>
          <a:prstGeom prst="rightBrace">
            <a:avLst>
              <a:gd name="adj1" fmla="val 8333"/>
              <a:gd name="adj2" fmla="val 51257"/>
            </a:avLst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143555" y="3125115"/>
            <a:ext cx="8704185" cy="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Рисунок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1" y="128470"/>
            <a:ext cx="1014371" cy="101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87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22484</TotalTime>
  <Words>1522</Words>
  <Application>Microsoft Office PowerPoint</Application>
  <PresentationFormat>Экран (16:9)</PresentationFormat>
  <Paragraphs>502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норматива объемов и стоимости медицинской помощи,  оказываемой по профилю «онкология» за 5 месяцев 2023-2024 года</vt:lpstr>
      <vt:lpstr>Медицинские организации, выдавшие направление на лечение в условиях дневного стационара  за 5 месяцев 2024 г.</vt:lpstr>
      <vt:lpstr>Пример из ГИСЗ Пензенской области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SOLODOVNIKOVA</cp:lastModifiedBy>
  <cp:revision>2299</cp:revision>
  <cp:lastPrinted>2024-06-27T06:08:59Z</cp:lastPrinted>
  <dcterms:created xsi:type="dcterms:W3CDTF">2013-08-21T19:17:07Z</dcterms:created>
  <dcterms:modified xsi:type="dcterms:W3CDTF">2024-06-27T06:19:36Z</dcterms:modified>
</cp:coreProperties>
</file>